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Paytone One"/>
      <p:regular r:id="rId25"/>
    </p:embeddedFont>
    <p:embeddedFont>
      <p:font typeface="Poppins"/>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1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92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Poppins-regular.fntdata"/><Relationship Id="rId25" Type="http://schemas.openxmlformats.org/officeDocument/2006/relationships/font" Target="fonts/PaytoneOne-regular.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4.xml"/><Relationship Id="rId33" Type="http://schemas.openxmlformats.org/officeDocument/2006/relationships/font" Target="fonts/OpenSans-boldItalic.fntdata"/><Relationship Id="rId10" Type="http://schemas.openxmlformats.org/officeDocument/2006/relationships/slide" Target="slides/slide3.xml"/><Relationship Id="rId32" Type="http://schemas.openxmlformats.org/officeDocument/2006/relationships/font" Target="fonts/OpenSans-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36336036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7363360365_0_50:notes"/>
          <p:cNvSpPr txBox="1"/>
          <p:nvPr>
            <p:ph idx="1" type="body"/>
          </p:nvPr>
        </p:nvSpPr>
        <p:spPr>
          <a:xfrm>
            <a:off x="685800" y="4343400"/>
            <a:ext cx="5486400" cy="4114800"/>
          </a:xfrm>
          <a:prstGeom prst="rect">
            <a:avLst/>
          </a:prstGeom>
          <a:noFill/>
          <a:ln>
            <a:noFill/>
          </a:ln>
        </p:spPr>
        <p:txBody>
          <a:bodyPr anchorCtr="0" anchor="t" bIns="20950" lIns="41900" spcFirstLastPara="1" rIns="41900" wrap="square" tIns="20950">
            <a:noAutofit/>
          </a:bodyPr>
          <a:lstStyle/>
          <a:p>
            <a:pPr indent="0" lvl="0" marL="0" rtl="0" algn="l">
              <a:lnSpc>
                <a:spcPct val="100000"/>
              </a:lnSpc>
              <a:spcBef>
                <a:spcPts val="0"/>
              </a:spcBef>
              <a:spcAft>
                <a:spcPts val="0"/>
              </a:spcAft>
              <a:buSzPts val="6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04677d112_0_4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3004677d112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04677d112_0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3004677d112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04677d112_0_5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004677d112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04677d112_0_5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004677d112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04677d112_0_5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3004677d112_0_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04677d112_0_5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3004677d112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04677d112_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3004677d112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04677d11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04677d1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04677d112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When technology was asked to solve the prescription problem, our industry came with digitalisation of prescriptions. Which </a:t>
            </a:r>
            <a:r>
              <a:rPr lang="en-GB"/>
              <a:t>definitely</a:t>
            </a:r>
            <a:r>
              <a:rPr lang="en-GB"/>
              <a:t> solves the big problem of accurate and clear prescriptions.</a:t>
            </a:r>
            <a:br>
              <a:rPr lang="en-GB"/>
            </a:b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en-GB">
                <a:solidFill>
                  <a:schemeClr val="dk1"/>
                </a:solidFill>
              </a:rPr>
              <a:t>But this is just the tip of the iceberg</a:t>
            </a:r>
            <a:br>
              <a:rPr lang="en-GB">
                <a:solidFill>
                  <a:schemeClr val="dk1"/>
                </a:solidFill>
              </a:rPr>
            </a:br>
            <a:br>
              <a:rPr lang="en-GB">
                <a:solidFill>
                  <a:schemeClr val="dk1"/>
                </a:solidFill>
              </a:rPr>
            </a:br>
            <a:r>
              <a:rPr lang="en-GB">
                <a:solidFill>
                  <a:schemeClr val="dk1"/>
                </a:solidFill>
              </a:rPr>
              <a:t>When we talked to patients, mixed our experiences and talk few advices from the doctors, we found out genuine need of smart prescriptions from these digitized prescriptions.</a:t>
            </a:r>
            <a:br>
              <a:rPr lang="en-GB">
                <a:solidFill>
                  <a:schemeClr val="dk1"/>
                </a:solidFill>
              </a:rPr>
            </a:br>
            <a:br>
              <a:rPr lang="en-GB">
                <a:solidFill>
                  <a:schemeClr val="dk1"/>
                </a:solidFill>
              </a:rPr>
            </a:br>
            <a:r>
              <a:rPr lang="en-GB">
                <a:solidFill>
                  <a:schemeClr val="dk1"/>
                </a:solidFill>
              </a:rPr>
              <a:t>Like when a doctor is new to a patient, he has to spend a good amount just understanding the patient history</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 patient gets lost in the ocean of his own medical history &amp; medical jargons</a:t>
            </a:r>
            <a:endParaRPr/>
          </a:p>
        </p:txBody>
      </p:sp>
      <p:sp>
        <p:nvSpPr>
          <p:cNvPr id="160" name="Google Shape;160;g3004677d112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04677d112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3004677d112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04677d112_0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3004677d112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04677d112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3004677d112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04677d112_0_6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3004677d112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059b4201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0059b4201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04677d112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3004677d112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04677d112_0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GB">
                <a:solidFill>
                  <a:schemeClr val="dk1"/>
                </a:solidFill>
              </a:rPr>
              <a:t>A user comes to visit doctor, But the doctor gets stuck because it’s hundreds of prescription that this patient has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The doctor using out Rx.AI Patient Profiler, The doctor can get insights of our patient’s past medical history (no more going through 100s of patient prescriptions). This is our first model which analyses the whole prescription patients and provides prec</a:t>
            </a:r>
            <a:br>
              <a:rPr lang="en-GB">
                <a:solidFill>
                  <a:schemeClr val="dk1"/>
                </a:solidFill>
              </a:rPr>
            </a:b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Now since this patient is this time here to get his Asthama threated, The doctor needs more insights on his particular disease like Ashtama or we can say the patient needs to provide this info from a long list of prescriptions. This is again a daily problem faced by both medical profressionals and patients where they struggle in finding relevant prescriptions .</a:t>
            </a:r>
            <a:br>
              <a:rPr lang="en-GB">
                <a:solidFill>
                  <a:schemeClr val="dk1"/>
                </a:solidFill>
              </a:rPr>
            </a:br>
            <a:r>
              <a:rPr lang="en-GB">
                <a:solidFill>
                  <a:schemeClr val="dk1"/>
                </a:solidFill>
              </a:rPr>
              <a:t>We our Rx.AI prescriptions organiser, we can filter prescriptions using Hospitals, Doctors &amp; Diagnosis like here the doctor selects Asthama.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Volla, All Asthama related prescriptions are right in front of u. The doctor can view them and get the relevant information.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Now, Now as our doctor has complete understanding of the patient’s related issues, let him create a new prescription</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Here we have given our busy doctors 2 options: manual way using form filling or a audio tool. Where all he needs to do it to say the medicines and let AI do the writing for him. (it’s like a Rx.AI Prescription Creation Voice Assistant)</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In medicine, there are 3 most important things: Right medicines,Quantity &amp; Timing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Our next AI module targets just that, Our module creates notifications for the patients and tracks his usage on it. This data is presented during patient profile analysis.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Now, let’s come to the patient side:</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We were able to organise prescriptions of the patient already, now let’s see how we can make this plain page for patients, smarter</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I as a patient has zero understanding of prescription jargons, I need more insights, on medicine insights. Here u go, patient gets medicine context (usage), generica medicine salts, alertnative medicines if they are cheaper as everyone cannot afford branded medicines</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The patient can get a personalised lifestyle plan which includes a workout and diet plan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 think here we have given a genuine try on giving patients freedom of choice to choose meds &amp; economics that work for them. </a:t>
            </a:r>
            <a:br>
              <a:rPr lang="en-GB">
                <a:solidFill>
                  <a:schemeClr val="dk1"/>
                </a:solidFill>
              </a:rPr>
            </a:br>
            <a:r>
              <a:rPr lang="en-GB">
                <a:solidFill>
                  <a:schemeClr val="dk1"/>
                </a:solidFill>
              </a:rPr>
              <a:t>The patient has freedom to get lifestyle plan that works for his complete prescription history by taking not just his current but earlier medical hisotry also.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total of  7 AI modules have enabled us to target one of the major pain points,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259" name="Google Shape;259;g3004677d112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 name="Google Shape;137;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38"/>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43" name="Google Shape;143;p3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rtl="0" algn="l">
              <a:lnSpc>
                <a:spcPct val="115000"/>
              </a:lnSpc>
              <a:spcBef>
                <a:spcPts val="0"/>
              </a:spcBef>
              <a:spcAft>
                <a:spcPts val="0"/>
              </a:spcAft>
              <a:buSzPts val="14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44" name="Google Shape;144;p38"/>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5" name="Google Shape;145;p38"/>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6" name="Google Shape;146;p3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47" name="Shape 1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8" name="Shape 148"/>
        <p:cNvGrpSpPr/>
        <p:nvPr/>
      </p:nvGrpSpPr>
      <p:grpSpPr>
        <a:xfrm>
          <a:off x="0" y="0"/>
          <a:ext cx="0" cy="0"/>
          <a:chOff x="0" y="0"/>
          <a:chExt cx="0" cy="0"/>
        </a:xfrm>
      </p:grpSpPr>
      <p:pic>
        <p:nvPicPr>
          <p:cNvPr id="149" name="Google Shape;149;p40"/>
          <p:cNvPicPr preferRelativeResize="0"/>
          <p:nvPr/>
        </p:nvPicPr>
        <p:blipFill rotWithShape="1">
          <a:blip r:embed="rId2">
            <a:alphaModFix/>
          </a:blip>
          <a:srcRect b="0" l="0" r="0" t="0"/>
          <a:stretch/>
        </p:blipFill>
        <p:spPr>
          <a:xfrm>
            <a:off x="8216637" y="4813646"/>
            <a:ext cx="668918" cy="201198"/>
          </a:xfrm>
          <a:prstGeom prst="rect">
            <a:avLst/>
          </a:prstGeom>
          <a:noFill/>
          <a:ln>
            <a:noFill/>
          </a:ln>
        </p:spPr>
      </p:pic>
    </p:spTree>
  </p:cSld>
  <p:clrMapOvr>
    <a:masterClrMapping/>
  </p:clrMapOvr>
  <p:extLst>
    <p:ext uri="{DCECCB84-F9BA-43D5-87BE-67443E8EF086}">
      <p15:sldGuideLst>
        <p15:guide id="1" pos="170">
          <p15:clr>
            <a:srgbClr val="FBAE40"/>
          </p15:clr>
        </p15:guide>
        <p15:guide id="2" pos="5591">
          <p15:clr>
            <a:srgbClr val="FBAE40"/>
          </p15:clr>
        </p15:guide>
        <p15:guide id="3" orient="horz" pos="599">
          <p15:clr>
            <a:srgbClr val="FBAE40"/>
          </p15:clr>
        </p15:guide>
        <p15:guide id="4" orient="horz" pos="2841">
          <p15:clr>
            <a:srgbClr val="FBAE40"/>
          </p15:clr>
        </p15:guide>
        <p15:guide id="5" orient="horz" pos="430">
          <p15:clr>
            <a:srgbClr val="FBAE40"/>
          </p15:clr>
        </p15:guide>
        <p15:guide id="6" orient="horz" pos="1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theme" Target="../theme/theme1.xml"/><Relationship Id="rId14" Type="http://schemas.openxmlformats.org/officeDocument/2006/relationships/slideLayout" Target="../slideLayouts/slideLayout3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41"/>
          <p:cNvPicPr preferRelativeResize="0"/>
          <p:nvPr/>
        </p:nvPicPr>
        <p:blipFill rotWithShape="1">
          <a:blip r:embed="rId3">
            <a:alphaModFix/>
          </a:blip>
          <a:srcRect b="0" l="0" r="0" t="0"/>
          <a:stretch/>
        </p:blipFill>
        <p:spPr>
          <a:xfrm>
            <a:off x="0" y="5"/>
            <a:ext cx="9142867" cy="5142857"/>
          </a:xfrm>
          <a:prstGeom prst="rect">
            <a:avLst/>
          </a:prstGeom>
          <a:noFill/>
          <a:ln>
            <a:noFill/>
          </a:ln>
        </p:spPr>
      </p:pic>
      <p:sp>
        <p:nvSpPr>
          <p:cNvPr id="155" name="Google Shape;155;p41"/>
          <p:cNvSpPr txBox="1"/>
          <p:nvPr/>
        </p:nvSpPr>
        <p:spPr>
          <a:xfrm>
            <a:off x="0" y="1262250"/>
            <a:ext cx="3083700" cy="2567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5400">
                <a:solidFill>
                  <a:srgbClr val="82CE32"/>
                </a:solidFill>
                <a:latin typeface="Paytone One"/>
                <a:ea typeface="Paytone One"/>
                <a:cs typeface="Paytone One"/>
                <a:sym typeface="Paytone One"/>
              </a:rPr>
              <a:t>Rx.</a:t>
            </a:r>
            <a:r>
              <a:rPr lang="en-GB" sz="5400">
                <a:solidFill>
                  <a:schemeClr val="dk2"/>
                </a:solidFill>
                <a:latin typeface="Paytone One"/>
                <a:ea typeface="Paytone One"/>
                <a:cs typeface="Paytone One"/>
                <a:sym typeface="Paytone One"/>
              </a:rPr>
              <a:t>AI</a:t>
            </a:r>
            <a:br>
              <a:rPr lang="en-GB" sz="3000">
                <a:solidFill>
                  <a:srgbClr val="82CE32"/>
                </a:solidFill>
                <a:latin typeface="Paytone One"/>
                <a:ea typeface="Paytone One"/>
                <a:cs typeface="Paytone One"/>
                <a:sym typeface="Paytone One"/>
              </a:rPr>
            </a:br>
            <a:endParaRPr sz="3000">
              <a:solidFill>
                <a:srgbClr val="82CE32"/>
              </a:solidFill>
              <a:latin typeface="Paytone One"/>
              <a:ea typeface="Paytone One"/>
              <a:cs typeface="Paytone One"/>
              <a:sym typeface="Paytone One"/>
            </a:endParaRPr>
          </a:p>
          <a:p>
            <a:pPr indent="0" lvl="0" marL="0" rtl="0" algn="ctr">
              <a:spcBef>
                <a:spcPts val="0"/>
              </a:spcBef>
              <a:spcAft>
                <a:spcPts val="0"/>
              </a:spcAft>
              <a:buNone/>
            </a:pPr>
            <a:r>
              <a:rPr lang="en-GB" sz="1800">
                <a:solidFill>
                  <a:srgbClr val="888888"/>
                </a:solidFill>
                <a:latin typeface="Paytone One"/>
                <a:ea typeface="Paytone One"/>
                <a:cs typeface="Paytone One"/>
                <a:sym typeface="Paytone One"/>
              </a:rPr>
              <a:t>Smarter Prescriptions </a:t>
            </a:r>
            <a:endParaRPr sz="1800">
              <a:solidFill>
                <a:srgbClr val="888888"/>
              </a:solidFill>
              <a:latin typeface="Paytone One"/>
              <a:ea typeface="Paytone One"/>
              <a:cs typeface="Paytone One"/>
              <a:sym typeface="Paytone One"/>
            </a:endParaRPr>
          </a:p>
          <a:p>
            <a:pPr indent="0" lvl="0" marL="0" rtl="0" algn="ctr">
              <a:spcBef>
                <a:spcPts val="0"/>
              </a:spcBef>
              <a:spcAft>
                <a:spcPts val="0"/>
              </a:spcAft>
              <a:buNone/>
            </a:pPr>
            <a:r>
              <a:rPr lang="en-GB" sz="1800">
                <a:solidFill>
                  <a:srgbClr val="888888"/>
                </a:solidFill>
                <a:latin typeface="Paytone One"/>
                <a:ea typeface="Paytone One"/>
                <a:cs typeface="Paytone One"/>
                <a:sym typeface="Paytone One"/>
              </a:rPr>
              <a:t>using AI</a:t>
            </a:r>
            <a:br>
              <a:rPr lang="en-GB" sz="1500">
                <a:solidFill>
                  <a:srgbClr val="82CE32"/>
                </a:solidFill>
                <a:latin typeface="Paytone One"/>
                <a:ea typeface="Paytone One"/>
                <a:cs typeface="Paytone One"/>
                <a:sym typeface="Paytone One"/>
              </a:rPr>
            </a:br>
            <a:endParaRPr sz="100">
              <a:solidFill>
                <a:schemeClr val="dk2"/>
              </a:solidFill>
            </a:endParaRPr>
          </a:p>
        </p:txBody>
      </p:sp>
      <p:sp>
        <p:nvSpPr>
          <p:cNvPr id="156" name="Google Shape;156;p41"/>
          <p:cNvSpPr txBox="1"/>
          <p:nvPr/>
        </p:nvSpPr>
        <p:spPr>
          <a:xfrm>
            <a:off x="0" y="3461832"/>
            <a:ext cx="4498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rgbClr val="82CE32"/>
                </a:solidFill>
                <a:latin typeface="Paytone One"/>
                <a:ea typeface="Paytone One"/>
                <a:cs typeface="Paytone One"/>
                <a:sym typeface="Paytone One"/>
              </a:rPr>
              <a:t>                   </a:t>
            </a:r>
            <a:r>
              <a:rPr lang="en-GB" sz="2500">
                <a:solidFill>
                  <a:srgbClr val="888888"/>
                </a:solidFill>
                <a:latin typeface="Paytone One"/>
                <a:ea typeface="Paytone One"/>
                <a:cs typeface="Paytone One"/>
                <a:sym typeface="Paytone One"/>
              </a:rPr>
              <a:t>APES</a:t>
            </a:r>
            <a:endParaRPr sz="2200">
              <a:solidFill>
                <a:srgbClr val="888888"/>
              </a:solidFill>
              <a:latin typeface="Paytone One"/>
              <a:ea typeface="Paytone One"/>
              <a:cs typeface="Paytone One"/>
              <a:sym typeface="Paytone One"/>
            </a:endParaRPr>
          </a:p>
        </p:txBody>
      </p:sp>
      <p:pic>
        <p:nvPicPr>
          <p:cNvPr id="157" name="Google Shape;157;p41"/>
          <p:cNvPicPr preferRelativeResize="0"/>
          <p:nvPr/>
        </p:nvPicPr>
        <p:blipFill rotWithShape="1">
          <a:blip r:embed="rId4">
            <a:alphaModFix/>
          </a:blip>
          <a:srcRect b="24676" l="0" r="0" t="0"/>
          <a:stretch/>
        </p:blipFill>
        <p:spPr>
          <a:xfrm>
            <a:off x="-57607" y="3205255"/>
            <a:ext cx="2572350" cy="775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nvSpPr>
        <p:spPr>
          <a:xfrm>
            <a:off x="483375" y="1362700"/>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can’t find my prescriptions on time</a:t>
            </a:r>
            <a:endParaRPr sz="1800">
              <a:solidFill>
                <a:schemeClr val="dk2"/>
              </a:solidFill>
            </a:endParaRPr>
          </a:p>
        </p:txBody>
      </p:sp>
      <p:sp>
        <p:nvSpPr>
          <p:cNvPr id="285" name="Google Shape;285;p50"/>
          <p:cNvSpPr/>
          <p:nvPr/>
        </p:nvSpPr>
        <p:spPr>
          <a:xfrm>
            <a:off x="7605475" y="4227678"/>
            <a:ext cx="9546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Patient</a:t>
            </a:r>
            <a:br>
              <a:rPr b="1" lang="en-GB" sz="1200">
                <a:latin typeface="Poppins"/>
                <a:ea typeface="Poppins"/>
                <a:cs typeface="Poppins"/>
                <a:sym typeface="Poppins"/>
              </a:rPr>
            </a:br>
            <a:r>
              <a:rPr b="1" lang="en-GB" sz="1200">
                <a:latin typeface="Poppins"/>
                <a:ea typeface="Poppins"/>
                <a:cs typeface="Poppins"/>
                <a:sym typeface="Poppins"/>
              </a:rPr>
              <a:t>Shivam</a:t>
            </a:r>
            <a:endParaRPr b="1" i="0" sz="1200" u="none" cap="none" strike="noStrike">
              <a:solidFill>
                <a:srgbClr val="000000"/>
              </a:solidFill>
              <a:latin typeface="Calibri"/>
              <a:ea typeface="Calibri"/>
              <a:cs typeface="Calibri"/>
              <a:sym typeface="Calibri"/>
            </a:endParaRPr>
          </a:p>
        </p:txBody>
      </p:sp>
      <p:cxnSp>
        <p:nvCxnSpPr>
          <p:cNvPr id="286" name="Google Shape;286;p50"/>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87" name="Google Shape;287;p50"/>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Patient’s </a:t>
            </a:r>
            <a:r>
              <a:rPr b="1" lang="en-GB" sz="1200">
                <a:solidFill>
                  <a:schemeClr val="dk1"/>
                </a:solidFill>
                <a:latin typeface="Poppins"/>
                <a:ea typeface="Poppins"/>
                <a:cs typeface="Poppins"/>
                <a:sym typeface="Poppins"/>
              </a:rPr>
              <a:t>Dilemma</a:t>
            </a:r>
            <a:endParaRPr b="1" i="0" sz="1200" u="none" cap="none" strike="noStrike">
              <a:solidFill>
                <a:schemeClr val="dk1"/>
              </a:solidFill>
              <a:latin typeface="Calibri"/>
              <a:ea typeface="Calibri"/>
              <a:cs typeface="Calibri"/>
              <a:sym typeface="Calibri"/>
            </a:endParaRPr>
          </a:p>
        </p:txBody>
      </p:sp>
      <p:pic>
        <p:nvPicPr>
          <p:cNvPr id="288" name="Google Shape;288;p50"/>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89" name="Google Shape;289;p50"/>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0" name="Google Shape;290;p50"/>
          <p:cNvGrpSpPr/>
          <p:nvPr/>
        </p:nvGrpSpPr>
        <p:grpSpPr>
          <a:xfrm>
            <a:off x="5985247" y="491303"/>
            <a:ext cx="1262334" cy="1731097"/>
            <a:chOff x="6490927" y="1628699"/>
            <a:chExt cx="1744519" cy="2228210"/>
          </a:xfrm>
        </p:grpSpPr>
        <p:pic>
          <p:nvPicPr>
            <p:cNvPr id="291" name="Google Shape;291;p50"/>
            <p:cNvPicPr preferRelativeResize="0"/>
            <p:nvPr/>
          </p:nvPicPr>
          <p:blipFill>
            <a:blip r:embed="rId4">
              <a:alphaModFix/>
            </a:blip>
            <a:stretch>
              <a:fillRect/>
            </a:stretch>
          </p:blipFill>
          <p:spPr>
            <a:xfrm>
              <a:off x="6490927" y="1628699"/>
              <a:ext cx="1474146" cy="2123656"/>
            </a:xfrm>
            <a:prstGeom prst="rect">
              <a:avLst/>
            </a:prstGeom>
            <a:noFill/>
            <a:ln>
              <a:noFill/>
            </a:ln>
          </p:spPr>
        </p:pic>
        <p:pic>
          <p:nvPicPr>
            <p:cNvPr id="292" name="Google Shape;292;p50"/>
            <p:cNvPicPr preferRelativeResize="0"/>
            <p:nvPr/>
          </p:nvPicPr>
          <p:blipFill>
            <a:blip r:embed="rId4">
              <a:alphaModFix/>
            </a:blip>
            <a:stretch>
              <a:fillRect/>
            </a:stretch>
          </p:blipFill>
          <p:spPr>
            <a:xfrm>
              <a:off x="6584491" y="1733254"/>
              <a:ext cx="1474146" cy="2123656"/>
            </a:xfrm>
            <a:prstGeom prst="rect">
              <a:avLst/>
            </a:prstGeom>
            <a:noFill/>
            <a:ln>
              <a:noFill/>
            </a:ln>
          </p:spPr>
        </p:pic>
        <p:pic>
          <p:nvPicPr>
            <p:cNvPr id="293" name="Google Shape;293;p50"/>
            <p:cNvPicPr preferRelativeResize="0"/>
            <p:nvPr/>
          </p:nvPicPr>
          <p:blipFill rotWithShape="1">
            <a:blip r:embed="rId5">
              <a:alphaModFix/>
            </a:blip>
            <a:srcRect b="23867" l="0" r="0" t="0"/>
            <a:stretch/>
          </p:blipFill>
          <p:spPr>
            <a:xfrm>
              <a:off x="6660700" y="1858125"/>
              <a:ext cx="1574746" cy="1970425"/>
            </a:xfrm>
            <a:prstGeom prst="rect">
              <a:avLst/>
            </a:prstGeom>
            <a:noFill/>
            <a:ln>
              <a:noFill/>
            </a:ln>
          </p:spPr>
        </p:pic>
      </p:grpSp>
      <p:pic>
        <p:nvPicPr>
          <p:cNvPr id="294" name="Google Shape;294;p50"/>
          <p:cNvPicPr preferRelativeResize="0"/>
          <p:nvPr/>
        </p:nvPicPr>
        <p:blipFill rotWithShape="1">
          <a:blip r:embed="rId6">
            <a:alphaModFix/>
          </a:blip>
          <a:srcRect b="0" l="55574" r="12902" t="0"/>
          <a:stretch/>
        </p:blipFill>
        <p:spPr>
          <a:xfrm>
            <a:off x="7177238" y="692000"/>
            <a:ext cx="1393200" cy="353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1"/>
          <p:cNvSpPr txBox="1"/>
          <p:nvPr/>
        </p:nvSpPr>
        <p:spPr>
          <a:xfrm>
            <a:off x="483375" y="1362700"/>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can’t find my prescriptions on time</a:t>
            </a:r>
            <a:endParaRPr sz="1800">
              <a:solidFill>
                <a:schemeClr val="dk2"/>
              </a:solidFill>
            </a:endParaRPr>
          </a:p>
        </p:txBody>
      </p:sp>
      <p:sp>
        <p:nvSpPr>
          <p:cNvPr id="300" name="Google Shape;300;p51"/>
          <p:cNvSpPr/>
          <p:nvPr/>
        </p:nvSpPr>
        <p:spPr>
          <a:xfrm>
            <a:off x="7605475" y="4227678"/>
            <a:ext cx="9546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Patient</a:t>
            </a:r>
            <a:br>
              <a:rPr b="1" lang="en-GB" sz="1200">
                <a:latin typeface="Poppins"/>
                <a:ea typeface="Poppins"/>
                <a:cs typeface="Poppins"/>
                <a:sym typeface="Poppins"/>
              </a:rPr>
            </a:br>
            <a:r>
              <a:rPr b="1" lang="en-GB" sz="1200">
                <a:latin typeface="Poppins"/>
                <a:ea typeface="Poppins"/>
                <a:cs typeface="Poppins"/>
                <a:sym typeface="Poppins"/>
              </a:rPr>
              <a:t>Shivam</a:t>
            </a:r>
            <a:endParaRPr b="1" i="0" sz="1200" u="none" cap="none" strike="noStrike">
              <a:solidFill>
                <a:srgbClr val="000000"/>
              </a:solidFill>
              <a:latin typeface="Calibri"/>
              <a:ea typeface="Calibri"/>
              <a:cs typeface="Calibri"/>
              <a:sym typeface="Calibri"/>
            </a:endParaRPr>
          </a:p>
        </p:txBody>
      </p:sp>
      <p:cxnSp>
        <p:nvCxnSpPr>
          <p:cNvPr id="301" name="Google Shape;301;p51"/>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302" name="Google Shape;302;p51"/>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Patient’s Dilemma</a:t>
            </a:r>
            <a:endParaRPr b="1" i="0" sz="1200" u="none" cap="none" strike="noStrike">
              <a:solidFill>
                <a:schemeClr val="dk1"/>
              </a:solidFill>
              <a:latin typeface="Calibri"/>
              <a:ea typeface="Calibri"/>
              <a:cs typeface="Calibri"/>
              <a:sym typeface="Calibri"/>
            </a:endParaRPr>
          </a:p>
        </p:txBody>
      </p:sp>
      <p:pic>
        <p:nvPicPr>
          <p:cNvPr id="303" name="Google Shape;303;p51"/>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304" name="Google Shape;304;p51"/>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5" name="Google Shape;305;p51"/>
          <p:cNvGrpSpPr/>
          <p:nvPr/>
        </p:nvGrpSpPr>
        <p:grpSpPr>
          <a:xfrm>
            <a:off x="5985247" y="491303"/>
            <a:ext cx="1262334" cy="1731097"/>
            <a:chOff x="6490927" y="1628699"/>
            <a:chExt cx="1744519" cy="2228210"/>
          </a:xfrm>
        </p:grpSpPr>
        <p:pic>
          <p:nvPicPr>
            <p:cNvPr id="306" name="Google Shape;306;p51"/>
            <p:cNvPicPr preferRelativeResize="0"/>
            <p:nvPr/>
          </p:nvPicPr>
          <p:blipFill>
            <a:blip r:embed="rId4">
              <a:alphaModFix/>
            </a:blip>
            <a:stretch>
              <a:fillRect/>
            </a:stretch>
          </p:blipFill>
          <p:spPr>
            <a:xfrm>
              <a:off x="6490927" y="1628699"/>
              <a:ext cx="1474146" cy="2123656"/>
            </a:xfrm>
            <a:prstGeom prst="rect">
              <a:avLst/>
            </a:prstGeom>
            <a:noFill/>
            <a:ln>
              <a:noFill/>
            </a:ln>
          </p:spPr>
        </p:pic>
        <p:pic>
          <p:nvPicPr>
            <p:cNvPr id="307" name="Google Shape;307;p51"/>
            <p:cNvPicPr preferRelativeResize="0"/>
            <p:nvPr/>
          </p:nvPicPr>
          <p:blipFill>
            <a:blip r:embed="rId4">
              <a:alphaModFix/>
            </a:blip>
            <a:stretch>
              <a:fillRect/>
            </a:stretch>
          </p:blipFill>
          <p:spPr>
            <a:xfrm>
              <a:off x="6584491" y="1733254"/>
              <a:ext cx="1474146" cy="2123656"/>
            </a:xfrm>
            <a:prstGeom prst="rect">
              <a:avLst/>
            </a:prstGeom>
            <a:noFill/>
            <a:ln>
              <a:noFill/>
            </a:ln>
          </p:spPr>
        </p:pic>
        <p:pic>
          <p:nvPicPr>
            <p:cNvPr id="308" name="Google Shape;308;p51"/>
            <p:cNvPicPr preferRelativeResize="0"/>
            <p:nvPr/>
          </p:nvPicPr>
          <p:blipFill rotWithShape="1">
            <a:blip r:embed="rId5">
              <a:alphaModFix/>
            </a:blip>
            <a:srcRect b="23867" l="0" r="0" t="0"/>
            <a:stretch/>
          </p:blipFill>
          <p:spPr>
            <a:xfrm>
              <a:off x="6660700" y="1858125"/>
              <a:ext cx="1574746" cy="1970425"/>
            </a:xfrm>
            <a:prstGeom prst="rect">
              <a:avLst/>
            </a:prstGeom>
            <a:noFill/>
            <a:ln>
              <a:noFill/>
            </a:ln>
          </p:spPr>
        </p:pic>
      </p:grpSp>
      <p:pic>
        <p:nvPicPr>
          <p:cNvPr id="309" name="Google Shape;309;p51"/>
          <p:cNvPicPr preferRelativeResize="0"/>
          <p:nvPr/>
        </p:nvPicPr>
        <p:blipFill rotWithShape="1">
          <a:blip r:embed="rId6">
            <a:alphaModFix/>
          </a:blip>
          <a:srcRect b="0" l="55574" r="12902" t="0"/>
          <a:stretch/>
        </p:blipFill>
        <p:spPr>
          <a:xfrm>
            <a:off x="7177238" y="692000"/>
            <a:ext cx="1393200" cy="3535675"/>
          </a:xfrm>
          <a:prstGeom prst="rect">
            <a:avLst/>
          </a:prstGeom>
          <a:noFill/>
          <a:ln>
            <a:noFill/>
          </a:ln>
        </p:spPr>
      </p:pic>
      <p:sp>
        <p:nvSpPr>
          <p:cNvPr id="310" name="Google Shape;310;p51"/>
          <p:cNvSpPr txBox="1"/>
          <p:nvPr/>
        </p:nvSpPr>
        <p:spPr>
          <a:xfrm>
            <a:off x="2928575" y="1362713"/>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a:t>
            </a:r>
            <a:r>
              <a:rPr lang="en-GB" sz="1800">
                <a:solidFill>
                  <a:schemeClr val="dk2"/>
                </a:solidFill>
              </a:rPr>
              <a:t>lifestyle</a:t>
            </a:r>
            <a:r>
              <a:rPr lang="en-GB" sz="1800">
                <a:solidFill>
                  <a:schemeClr val="dk2"/>
                </a:solidFill>
              </a:rPr>
              <a:t> advices</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nvSpPr>
        <p:spPr>
          <a:xfrm>
            <a:off x="483375" y="1362700"/>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can’t find my prescriptions on time</a:t>
            </a:r>
            <a:endParaRPr sz="1800">
              <a:solidFill>
                <a:schemeClr val="dk2"/>
              </a:solidFill>
            </a:endParaRPr>
          </a:p>
        </p:txBody>
      </p:sp>
      <p:sp>
        <p:nvSpPr>
          <p:cNvPr id="316" name="Google Shape;316;p52"/>
          <p:cNvSpPr/>
          <p:nvPr/>
        </p:nvSpPr>
        <p:spPr>
          <a:xfrm>
            <a:off x="7605475" y="4227678"/>
            <a:ext cx="9546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Patient</a:t>
            </a:r>
            <a:br>
              <a:rPr b="1" lang="en-GB" sz="1200">
                <a:latin typeface="Poppins"/>
                <a:ea typeface="Poppins"/>
                <a:cs typeface="Poppins"/>
                <a:sym typeface="Poppins"/>
              </a:rPr>
            </a:br>
            <a:r>
              <a:rPr b="1" lang="en-GB" sz="1200">
                <a:latin typeface="Poppins"/>
                <a:ea typeface="Poppins"/>
                <a:cs typeface="Poppins"/>
                <a:sym typeface="Poppins"/>
              </a:rPr>
              <a:t>Shivam</a:t>
            </a:r>
            <a:endParaRPr b="1" i="0" sz="1200" u="none" cap="none" strike="noStrike">
              <a:solidFill>
                <a:srgbClr val="000000"/>
              </a:solidFill>
              <a:latin typeface="Calibri"/>
              <a:ea typeface="Calibri"/>
              <a:cs typeface="Calibri"/>
              <a:sym typeface="Calibri"/>
            </a:endParaRPr>
          </a:p>
        </p:txBody>
      </p:sp>
      <p:cxnSp>
        <p:nvCxnSpPr>
          <p:cNvPr id="317" name="Google Shape;317;p52"/>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318" name="Google Shape;318;p52"/>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Patient’s Dilemma</a:t>
            </a:r>
            <a:endParaRPr b="1" i="0" sz="1200" u="none" cap="none" strike="noStrike">
              <a:solidFill>
                <a:schemeClr val="dk1"/>
              </a:solidFill>
              <a:latin typeface="Calibri"/>
              <a:ea typeface="Calibri"/>
              <a:cs typeface="Calibri"/>
              <a:sym typeface="Calibri"/>
            </a:endParaRPr>
          </a:p>
        </p:txBody>
      </p:sp>
      <p:pic>
        <p:nvPicPr>
          <p:cNvPr id="319" name="Google Shape;319;p52"/>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320" name="Google Shape;320;p52"/>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1" name="Google Shape;321;p52"/>
          <p:cNvGrpSpPr/>
          <p:nvPr/>
        </p:nvGrpSpPr>
        <p:grpSpPr>
          <a:xfrm>
            <a:off x="5985247" y="491303"/>
            <a:ext cx="1262334" cy="1731097"/>
            <a:chOff x="6490927" y="1628699"/>
            <a:chExt cx="1744519" cy="2228210"/>
          </a:xfrm>
        </p:grpSpPr>
        <p:pic>
          <p:nvPicPr>
            <p:cNvPr id="322" name="Google Shape;322;p52"/>
            <p:cNvPicPr preferRelativeResize="0"/>
            <p:nvPr/>
          </p:nvPicPr>
          <p:blipFill>
            <a:blip r:embed="rId4">
              <a:alphaModFix/>
            </a:blip>
            <a:stretch>
              <a:fillRect/>
            </a:stretch>
          </p:blipFill>
          <p:spPr>
            <a:xfrm>
              <a:off x="6490927" y="1628699"/>
              <a:ext cx="1474146" cy="2123656"/>
            </a:xfrm>
            <a:prstGeom prst="rect">
              <a:avLst/>
            </a:prstGeom>
            <a:noFill/>
            <a:ln>
              <a:noFill/>
            </a:ln>
          </p:spPr>
        </p:pic>
        <p:pic>
          <p:nvPicPr>
            <p:cNvPr id="323" name="Google Shape;323;p52"/>
            <p:cNvPicPr preferRelativeResize="0"/>
            <p:nvPr/>
          </p:nvPicPr>
          <p:blipFill>
            <a:blip r:embed="rId4">
              <a:alphaModFix/>
            </a:blip>
            <a:stretch>
              <a:fillRect/>
            </a:stretch>
          </p:blipFill>
          <p:spPr>
            <a:xfrm>
              <a:off x="6584491" y="1733254"/>
              <a:ext cx="1474146" cy="2123656"/>
            </a:xfrm>
            <a:prstGeom prst="rect">
              <a:avLst/>
            </a:prstGeom>
            <a:noFill/>
            <a:ln>
              <a:noFill/>
            </a:ln>
          </p:spPr>
        </p:pic>
        <p:pic>
          <p:nvPicPr>
            <p:cNvPr id="324" name="Google Shape;324;p52"/>
            <p:cNvPicPr preferRelativeResize="0"/>
            <p:nvPr/>
          </p:nvPicPr>
          <p:blipFill rotWithShape="1">
            <a:blip r:embed="rId5">
              <a:alphaModFix/>
            </a:blip>
            <a:srcRect b="23867" l="0" r="0" t="0"/>
            <a:stretch/>
          </p:blipFill>
          <p:spPr>
            <a:xfrm>
              <a:off x="6660700" y="1858125"/>
              <a:ext cx="1574746" cy="1970425"/>
            </a:xfrm>
            <a:prstGeom prst="rect">
              <a:avLst/>
            </a:prstGeom>
            <a:noFill/>
            <a:ln>
              <a:noFill/>
            </a:ln>
          </p:spPr>
        </p:pic>
      </p:grpSp>
      <p:pic>
        <p:nvPicPr>
          <p:cNvPr id="325" name="Google Shape;325;p52"/>
          <p:cNvPicPr preferRelativeResize="0"/>
          <p:nvPr/>
        </p:nvPicPr>
        <p:blipFill rotWithShape="1">
          <a:blip r:embed="rId6">
            <a:alphaModFix/>
          </a:blip>
          <a:srcRect b="0" l="55574" r="12902" t="0"/>
          <a:stretch/>
        </p:blipFill>
        <p:spPr>
          <a:xfrm>
            <a:off x="7177238" y="692000"/>
            <a:ext cx="1393200" cy="3535675"/>
          </a:xfrm>
          <a:prstGeom prst="rect">
            <a:avLst/>
          </a:prstGeom>
          <a:noFill/>
          <a:ln>
            <a:noFill/>
          </a:ln>
        </p:spPr>
      </p:pic>
      <p:sp>
        <p:nvSpPr>
          <p:cNvPr id="326" name="Google Shape;326;p52"/>
          <p:cNvSpPr txBox="1"/>
          <p:nvPr/>
        </p:nvSpPr>
        <p:spPr>
          <a:xfrm>
            <a:off x="2928575" y="1362713"/>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lifestyle advices</a:t>
            </a:r>
            <a:endParaRPr sz="1800">
              <a:solidFill>
                <a:schemeClr val="dk2"/>
              </a:solidFill>
            </a:endParaRPr>
          </a:p>
        </p:txBody>
      </p:sp>
      <p:sp>
        <p:nvSpPr>
          <p:cNvPr id="327" name="Google Shape;327;p52"/>
          <p:cNvSpPr txBox="1"/>
          <p:nvPr/>
        </p:nvSpPr>
        <p:spPr>
          <a:xfrm>
            <a:off x="483375" y="2900725"/>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to understand &amp; get  affordable treatment</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nvSpPr>
        <p:spPr>
          <a:xfrm>
            <a:off x="483375" y="1362700"/>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can’t find my prescriptions on time</a:t>
            </a:r>
            <a:endParaRPr sz="1800">
              <a:solidFill>
                <a:schemeClr val="dk2"/>
              </a:solidFill>
            </a:endParaRPr>
          </a:p>
        </p:txBody>
      </p:sp>
      <p:sp>
        <p:nvSpPr>
          <p:cNvPr id="333" name="Google Shape;333;p53"/>
          <p:cNvSpPr/>
          <p:nvPr/>
        </p:nvSpPr>
        <p:spPr>
          <a:xfrm>
            <a:off x="7605475" y="4227678"/>
            <a:ext cx="9546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Patient</a:t>
            </a:r>
            <a:br>
              <a:rPr b="1" lang="en-GB" sz="1200">
                <a:latin typeface="Poppins"/>
                <a:ea typeface="Poppins"/>
                <a:cs typeface="Poppins"/>
                <a:sym typeface="Poppins"/>
              </a:rPr>
            </a:br>
            <a:r>
              <a:rPr b="1" lang="en-GB" sz="1200">
                <a:latin typeface="Poppins"/>
                <a:ea typeface="Poppins"/>
                <a:cs typeface="Poppins"/>
                <a:sym typeface="Poppins"/>
              </a:rPr>
              <a:t>Shivam</a:t>
            </a:r>
            <a:endParaRPr b="1" i="0" sz="1200" u="none" cap="none" strike="noStrike">
              <a:solidFill>
                <a:srgbClr val="000000"/>
              </a:solidFill>
              <a:latin typeface="Calibri"/>
              <a:ea typeface="Calibri"/>
              <a:cs typeface="Calibri"/>
              <a:sym typeface="Calibri"/>
            </a:endParaRPr>
          </a:p>
        </p:txBody>
      </p:sp>
      <p:cxnSp>
        <p:nvCxnSpPr>
          <p:cNvPr id="334" name="Google Shape;334;p53"/>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335" name="Google Shape;335;p53"/>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Patient’s Dilemma</a:t>
            </a:r>
            <a:endParaRPr b="1" i="0" sz="1200" u="none" cap="none" strike="noStrike">
              <a:solidFill>
                <a:schemeClr val="dk1"/>
              </a:solidFill>
              <a:latin typeface="Calibri"/>
              <a:ea typeface="Calibri"/>
              <a:cs typeface="Calibri"/>
              <a:sym typeface="Calibri"/>
            </a:endParaRPr>
          </a:p>
        </p:txBody>
      </p:sp>
      <p:pic>
        <p:nvPicPr>
          <p:cNvPr id="336" name="Google Shape;336;p53"/>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337" name="Google Shape;337;p53"/>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8" name="Google Shape;338;p53"/>
          <p:cNvGrpSpPr/>
          <p:nvPr/>
        </p:nvGrpSpPr>
        <p:grpSpPr>
          <a:xfrm>
            <a:off x="5985247" y="491303"/>
            <a:ext cx="1262334" cy="1731097"/>
            <a:chOff x="6490927" y="1628699"/>
            <a:chExt cx="1744519" cy="2228210"/>
          </a:xfrm>
        </p:grpSpPr>
        <p:pic>
          <p:nvPicPr>
            <p:cNvPr id="339" name="Google Shape;339;p53"/>
            <p:cNvPicPr preferRelativeResize="0"/>
            <p:nvPr/>
          </p:nvPicPr>
          <p:blipFill>
            <a:blip r:embed="rId4">
              <a:alphaModFix/>
            </a:blip>
            <a:stretch>
              <a:fillRect/>
            </a:stretch>
          </p:blipFill>
          <p:spPr>
            <a:xfrm>
              <a:off x="6490927" y="1628699"/>
              <a:ext cx="1474146" cy="2123656"/>
            </a:xfrm>
            <a:prstGeom prst="rect">
              <a:avLst/>
            </a:prstGeom>
            <a:noFill/>
            <a:ln>
              <a:noFill/>
            </a:ln>
          </p:spPr>
        </p:pic>
        <p:pic>
          <p:nvPicPr>
            <p:cNvPr id="340" name="Google Shape;340;p53"/>
            <p:cNvPicPr preferRelativeResize="0"/>
            <p:nvPr/>
          </p:nvPicPr>
          <p:blipFill>
            <a:blip r:embed="rId4">
              <a:alphaModFix/>
            </a:blip>
            <a:stretch>
              <a:fillRect/>
            </a:stretch>
          </p:blipFill>
          <p:spPr>
            <a:xfrm>
              <a:off x="6584491" y="1733254"/>
              <a:ext cx="1474146" cy="2123656"/>
            </a:xfrm>
            <a:prstGeom prst="rect">
              <a:avLst/>
            </a:prstGeom>
            <a:noFill/>
            <a:ln>
              <a:noFill/>
            </a:ln>
          </p:spPr>
        </p:pic>
        <p:pic>
          <p:nvPicPr>
            <p:cNvPr id="341" name="Google Shape;341;p53"/>
            <p:cNvPicPr preferRelativeResize="0"/>
            <p:nvPr/>
          </p:nvPicPr>
          <p:blipFill rotWithShape="1">
            <a:blip r:embed="rId5">
              <a:alphaModFix/>
            </a:blip>
            <a:srcRect b="23867" l="0" r="0" t="0"/>
            <a:stretch/>
          </p:blipFill>
          <p:spPr>
            <a:xfrm>
              <a:off x="6660700" y="1858125"/>
              <a:ext cx="1574746" cy="1970425"/>
            </a:xfrm>
            <a:prstGeom prst="rect">
              <a:avLst/>
            </a:prstGeom>
            <a:noFill/>
            <a:ln>
              <a:noFill/>
            </a:ln>
          </p:spPr>
        </p:pic>
      </p:grpSp>
      <p:pic>
        <p:nvPicPr>
          <p:cNvPr id="342" name="Google Shape;342;p53"/>
          <p:cNvPicPr preferRelativeResize="0"/>
          <p:nvPr/>
        </p:nvPicPr>
        <p:blipFill rotWithShape="1">
          <a:blip r:embed="rId6">
            <a:alphaModFix/>
          </a:blip>
          <a:srcRect b="0" l="55574" r="12902" t="0"/>
          <a:stretch/>
        </p:blipFill>
        <p:spPr>
          <a:xfrm>
            <a:off x="7177238" y="692000"/>
            <a:ext cx="1393200" cy="3535675"/>
          </a:xfrm>
          <a:prstGeom prst="rect">
            <a:avLst/>
          </a:prstGeom>
          <a:noFill/>
          <a:ln>
            <a:noFill/>
          </a:ln>
        </p:spPr>
      </p:pic>
      <p:sp>
        <p:nvSpPr>
          <p:cNvPr id="343" name="Google Shape;343;p53"/>
          <p:cNvSpPr txBox="1"/>
          <p:nvPr/>
        </p:nvSpPr>
        <p:spPr>
          <a:xfrm>
            <a:off x="2810900" y="2900713"/>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to know which doctor I should reach out to</a:t>
            </a:r>
            <a:endParaRPr sz="1800">
              <a:solidFill>
                <a:schemeClr val="dk2"/>
              </a:solidFill>
            </a:endParaRPr>
          </a:p>
        </p:txBody>
      </p:sp>
      <p:sp>
        <p:nvSpPr>
          <p:cNvPr id="344" name="Google Shape;344;p53"/>
          <p:cNvSpPr txBox="1"/>
          <p:nvPr/>
        </p:nvSpPr>
        <p:spPr>
          <a:xfrm>
            <a:off x="2928575" y="1362713"/>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lifestyle advices</a:t>
            </a:r>
            <a:endParaRPr sz="1800">
              <a:solidFill>
                <a:schemeClr val="dk2"/>
              </a:solidFill>
            </a:endParaRPr>
          </a:p>
        </p:txBody>
      </p:sp>
      <p:sp>
        <p:nvSpPr>
          <p:cNvPr id="345" name="Google Shape;345;p53"/>
          <p:cNvSpPr txBox="1"/>
          <p:nvPr/>
        </p:nvSpPr>
        <p:spPr>
          <a:xfrm>
            <a:off x="483375" y="2900725"/>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 want to </a:t>
            </a:r>
            <a:r>
              <a:rPr lang="en-GB" sz="1800">
                <a:solidFill>
                  <a:schemeClr val="dk2"/>
                </a:solidFill>
              </a:rPr>
              <a:t>understand</a:t>
            </a:r>
            <a:r>
              <a:rPr lang="en-GB" sz="1800">
                <a:solidFill>
                  <a:schemeClr val="dk2"/>
                </a:solidFill>
              </a:rPr>
              <a:t> &amp; get  affordable treatment</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cxnSp>
        <p:nvCxnSpPr>
          <p:cNvPr id="350" name="Google Shape;350;p54"/>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351" name="Google Shape;351;p54"/>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Rx.AI for Patients</a:t>
            </a:r>
            <a:endParaRPr b="1" i="0" sz="1200" u="none" cap="none" strike="noStrike">
              <a:solidFill>
                <a:schemeClr val="dk1"/>
              </a:solidFill>
              <a:latin typeface="Calibri"/>
              <a:ea typeface="Calibri"/>
              <a:cs typeface="Calibri"/>
              <a:sym typeface="Calibri"/>
            </a:endParaRPr>
          </a:p>
        </p:txBody>
      </p:sp>
      <p:sp>
        <p:nvSpPr>
          <p:cNvPr id="352" name="Google Shape;352;p54"/>
          <p:cNvSpPr txBox="1"/>
          <p:nvPr/>
        </p:nvSpPr>
        <p:spPr>
          <a:xfrm>
            <a:off x="1072046" y="2342668"/>
            <a:ext cx="6999900" cy="572700"/>
          </a:xfrm>
          <a:prstGeom prst="rect">
            <a:avLst/>
          </a:prstGeom>
          <a:noFill/>
          <a:ln>
            <a:noFill/>
          </a:ln>
        </p:spPr>
        <p:txBody>
          <a:bodyPr anchorCtr="0" anchor="t" bIns="68575" lIns="68575" spcFirstLastPara="1" rIns="68575" wrap="square" tIns="68575">
            <a:normAutofit/>
          </a:bodyPr>
          <a:lstStyle/>
          <a:p>
            <a:pPr indent="457200" lvl="0" marL="1371600" rtl="0" algn="l">
              <a:lnSpc>
                <a:spcPct val="90000"/>
              </a:lnSpc>
              <a:spcBef>
                <a:spcPts val="700"/>
              </a:spcBef>
              <a:spcAft>
                <a:spcPts val="0"/>
              </a:spcAft>
              <a:buNone/>
            </a:pPr>
            <a:r>
              <a:rPr b="1" lang="en-GB" sz="2800">
                <a:latin typeface="Open Sans"/>
                <a:ea typeface="Open Sans"/>
                <a:cs typeface="Open Sans"/>
                <a:sym typeface="Open Sans"/>
              </a:rPr>
              <a:t>      Demo </a:t>
            </a:r>
            <a:r>
              <a:rPr b="1" lang="en-GB" sz="2800">
                <a:solidFill>
                  <a:srgbClr val="90C44E"/>
                </a:solidFill>
                <a:latin typeface="Open Sans"/>
                <a:ea typeface="Open Sans"/>
                <a:cs typeface="Open Sans"/>
                <a:sym typeface="Open Sans"/>
              </a:rPr>
              <a:t>Time!</a:t>
            </a:r>
            <a:endParaRPr sz="2800">
              <a:solidFill>
                <a:srgbClr val="82CE37"/>
              </a:solidFill>
            </a:endParaRPr>
          </a:p>
        </p:txBody>
      </p:sp>
      <p:pic>
        <p:nvPicPr>
          <p:cNvPr id="353" name="Google Shape;353;p54"/>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354" name="Google Shape;354;p54"/>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p:nvPr/>
        </p:nvSpPr>
        <p:spPr>
          <a:xfrm>
            <a:off x="7605475" y="4227678"/>
            <a:ext cx="9546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Patient</a:t>
            </a:r>
            <a:br>
              <a:rPr b="1" lang="en-GB" sz="1200">
                <a:latin typeface="Poppins"/>
                <a:ea typeface="Poppins"/>
                <a:cs typeface="Poppins"/>
                <a:sym typeface="Poppins"/>
              </a:rPr>
            </a:br>
            <a:r>
              <a:rPr b="1" lang="en-GB" sz="1200">
                <a:latin typeface="Poppins"/>
                <a:ea typeface="Poppins"/>
                <a:cs typeface="Poppins"/>
                <a:sym typeface="Poppins"/>
              </a:rPr>
              <a:t>Shivam</a:t>
            </a:r>
            <a:endParaRPr b="1" i="0" sz="1200" u="none" cap="none" strike="noStrike">
              <a:solidFill>
                <a:srgbClr val="000000"/>
              </a:solidFill>
              <a:latin typeface="Calibri"/>
              <a:ea typeface="Calibri"/>
              <a:cs typeface="Calibri"/>
              <a:sym typeface="Calibri"/>
            </a:endParaRPr>
          </a:p>
        </p:txBody>
      </p:sp>
      <p:cxnSp>
        <p:nvCxnSpPr>
          <p:cNvPr id="360" name="Google Shape;360;p55"/>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361" name="Google Shape;361;p55"/>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Rx.AI for Patients</a:t>
            </a:r>
            <a:endParaRPr b="1" i="0" sz="1200" u="none" cap="none" strike="noStrike">
              <a:solidFill>
                <a:schemeClr val="dk1"/>
              </a:solidFill>
              <a:latin typeface="Calibri"/>
              <a:ea typeface="Calibri"/>
              <a:cs typeface="Calibri"/>
              <a:sym typeface="Calibri"/>
            </a:endParaRPr>
          </a:p>
        </p:txBody>
      </p:sp>
      <p:pic>
        <p:nvPicPr>
          <p:cNvPr id="362" name="Google Shape;362;p55"/>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grpSp>
        <p:nvGrpSpPr>
          <p:cNvPr id="363" name="Google Shape;363;p55"/>
          <p:cNvGrpSpPr/>
          <p:nvPr/>
        </p:nvGrpSpPr>
        <p:grpSpPr>
          <a:xfrm>
            <a:off x="5985247" y="491303"/>
            <a:ext cx="1262334" cy="1731097"/>
            <a:chOff x="6490927" y="1628699"/>
            <a:chExt cx="1744519" cy="2228210"/>
          </a:xfrm>
        </p:grpSpPr>
        <p:pic>
          <p:nvPicPr>
            <p:cNvPr id="364" name="Google Shape;364;p55"/>
            <p:cNvPicPr preferRelativeResize="0"/>
            <p:nvPr/>
          </p:nvPicPr>
          <p:blipFill>
            <a:blip r:embed="rId4">
              <a:alphaModFix/>
            </a:blip>
            <a:stretch>
              <a:fillRect/>
            </a:stretch>
          </p:blipFill>
          <p:spPr>
            <a:xfrm>
              <a:off x="6490927" y="1628699"/>
              <a:ext cx="1474146" cy="2123656"/>
            </a:xfrm>
            <a:prstGeom prst="rect">
              <a:avLst/>
            </a:prstGeom>
            <a:noFill/>
            <a:ln>
              <a:noFill/>
            </a:ln>
          </p:spPr>
        </p:pic>
        <p:pic>
          <p:nvPicPr>
            <p:cNvPr id="365" name="Google Shape;365;p55"/>
            <p:cNvPicPr preferRelativeResize="0"/>
            <p:nvPr/>
          </p:nvPicPr>
          <p:blipFill>
            <a:blip r:embed="rId4">
              <a:alphaModFix/>
            </a:blip>
            <a:stretch>
              <a:fillRect/>
            </a:stretch>
          </p:blipFill>
          <p:spPr>
            <a:xfrm>
              <a:off x="6584491" y="1733254"/>
              <a:ext cx="1474146" cy="2123656"/>
            </a:xfrm>
            <a:prstGeom prst="rect">
              <a:avLst/>
            </a:prstGeom>
            <a:noFill/>
            <a:ln>
              <a:noFill/>
            </a:ln>
          </p:spPr>
        </p:pic>
        <p:pic>
          <p:nvPicPr>
            <p:cNvPr id="366" name="Google Shape;366;p55"/>
            <p:cNvPicPr preferRelativeResize="0"/>
            <p:nvPr/>
          </p:nvPicPr>
          <p:blipFill rotWithShape="1">
            <a:blip r:embed="rId5">
              <a:alphaModFix/>
            </a:blip>
            <a:srcRect b="23867" l="0" r="0" t="0"/>
            <a:stretch/>
          </p:blipFill>
          <p:spPr>
            <a:xfrm>
              <a:off x="6660700" y="1858125"/>
              <a:ext cx="1574746" cy="1970425"/>
            </a:xfrm>
            <a:prstGeom prst="rect">
              <a:avLst/>
            </a:prstGeom>
            <a:noFill/>
            <a:ln>
              <a:noFill/>
            </a:ln>
          </p:spPr>
        </p:pic>
      </p:grpSp>
      <p:pic>
        <p:nvPicPr>
          <p:cNvPr id="367" name="Google Shape;367;p55"/>
          <p:cNvPicPr preferRelativeResize="0"/>
          <p:nvPr/>
        </p:nvPicPr>
        <p:blipFill rotWithShape="1">
          <a:blip r:embed="rId6">
            <a:alphaModFix/>
          </a:blip>
          <a:srcRect b="0" l="55574" r="12902" t="0"/>
          <a:stretch/>
        </p:blipFill>
        <p:spPr>
          <a:xfrm>
            <a:off x="7177238" y="692000"/>
            <a:ext cx="1393200" cy="3535675"/>
          </a:xfrm>
          <a:prstGeom prst="rect">
            <a:avLst/>
          </a:prstGeom>
          <a:noFill/>
          <a:ln>
            <a:noFill/>
          </a:ln>
        </p:spPr>
      </p:pic>
      <p:sp>
        <p:nvSpPr>
          <p:cNvPr id="368" name="Google Shape;368;p55"/>
          <p:cNvSpPr txBox="1"/>
          <p:nvPr/>
        </p:nvSpPr>
        <p:spPr>
          <a:xfrm>
            <a:off x="1927551" y="1880460"/>
            <a:ext cx="1818300" cy="3885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Diet &amp; Workout Planner</a:t>
            </a:r>
            <a:endParaRPr b="1" sz="1000">
              <a:solidFill>
                <a:srgbClr val="434343"/>
              </a:solidFill>
              <a:latin typeface="Poppins"/>
              <a:ea typeface="Poppins"/>
              <a:cs typeface="Poppins"/>
              <a:sym typeface="Poppins"/>
            </a:endParaRPr>
          </a:p>
        </p:txBody>
      </p:sp>
      <p:cxnSp>
        <p:nvCxnSpPr>
          <p:cNvPr id="369" name="Google Shape;369;p55"/>
          <p:cNvCxnSpPr>
            <a:endCxn id="370" idx="2"/>
          </p:cNvCxnSpPr>
          <p:nvPr/>
        </p:nvCxnSpPr>
        <p:spPr>
          <a:xfrm flipH="1" rot="10800000">
            <a:off x="1063735" y="1529331"/>
            <a:ext cx="1482900" cy="3300"/>
          </a:xfrm>
          <a:prstGeom prst="straightConnector1">
            <a:avLst/>
          </a:prstGeom>
          <a:noFill/>
          <a:ln cap="flat" cmpd="sng" w="9525">
            <a:solidFill>
              <a:srgbClr val="BDC1C6"/>
            </a:solidFill>
            <a:prstDash val="solid"/>
            <a:round/>
            <a:headEnd len="med" w="med" type="none"/>
            <a:tailEnd len="med" w="med" type="none"/>
          </a:ln>
        </p:spPr>
      </p:cxnSp>
      <p:grpSp>
        <p:nvGrpSpPr>
          <p:cNvPr id="371" name="Google Shape;371;p55"/>
          <p:cNvGrpSpPr/>
          <p:nvPr/>
        </p:nvGrpSpPr>
        <p:grpSpPr>
          <a:xfrm>
            <a:off x="2546635" y="1249739"/>
            <a:ext cx="550531" cy="559184"/>
            <a:chOff x="2505875" y="2100850"/>
            <a:chExt cx="516300" cy="572700"/>
          </a:xfrm>
        </p:grpSpPr>
        <p:sp>
          <p:nvSpPr>
            <p:cNvPr id="370" name="Google Shape;370;p55"/>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372" name="Google Shape;372;p55"/>
            <p:cNvPicPr preferRelativeResize="0"/>
            <p:nvPr/>
          </p:nvPicPr>
          <p:blipFill>
            <a:blip r:embed="rId7">
              <a:alphaModFix/>
            </a:blip>
            <a:stretch>
              <a:fillRect/>
            </a:stretch>
          </p:blipFill>
          <p:spPr>
            <a:xfrm>
              <a:off x="2611317" y="2231987"/>
              <a:ext cx="286874" cy="305091"/>
            </a:xfrm>
            <a:prstGeom prst="rect">
              <a:avLst/>
            </a:prstGeom>
            <a:noFill/>
            <a:ln>
              <a:noFill/>
            </a:ln>
          </p:spPr>
        </p:pic>
      </p:grpSp>
      <p:sp>
        <p:nvSpPr>
          <p:cNvPr id="373" name="Google Shape;373;p55"/>
          <p:cNvSpPr txBox="1"/>
          <p:nvPr/>
        </p:nvSpPr>
        <p:spPr>
          <a:xfrm>
            <a:off x="251775" y="1880460"/>
            <a:ext cx="1818300" cy="3885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Prescription Organiser</a:t>
            </a:r>
            <a:endParaRPr b="1" sz="1000">
              <a:solidFill>
                <a:srgbClr val="434343"/>
              </a:solidFill>
              <a:latin typeface="Poppins"/>
              <a:ea typeface="Poppins"/>
              <a:cs typeface="Poppins"/>
              <a:sym typeface="Poppins"/>
            </a:endParaRPr>
          </a:p>
        </p:txBody>
      </p:sp>
      <p:grpSp>
        <p:nvGrpSpPr>
          <p:cNvPr id="374" name="Google Shape;374;p55"/>
          <p:cNvGrpSpPr/>
          <p:nvPr/>
        </p:nvGrpSpPr>
        <p:grpSpPr>
          <a:xfrm>
            <a:off x="870858" y="1249739"/>
            <a:ext cx="550531" cy="559184"/>
            <a:chOff x="2505875" y="2100850"/>
            <a:chExt cx="516300" cy="572700"/>
          </a:xfrm>
        </p:grpSpPr>
        <p:sp>
          <p:nvSpPr>
            <p:cNvPr id="375" name="Google Shape;375;p55"/>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376" name="Google Shape;376;p55"/>
            <p:cNvPicPr preferRelativeResize="0"/>
            <p:nvPr/>
          </p:nvPicPr>
          <p:blipFill>
            <a:blip r:embed="rId7">
              <a:alphaModFix/>
            </a:blip>
            <a:stretch>
              <a:fillRect/>
            </a:stretch>
          </p:blipFill>
          <p:spPr>
            <a:xfrm>
              <a:off x="2611317" y="2231987"/>
              <a:ext cx="286874" cy="305091"/>
            </a:xfrm>
            <a:prstGeom prst="rect">
              <a:avLst/>
            </a:prstGeom>
            <a:noFill/>
            <a:ln>
              <a:noFill/>
            </a:ln>
          </p:spPr>
        </p:pic>
      </p:grpSp>
      <p:sp>
        <p:nvSpPr>
          <p:cNvPr id="377" name="Google Shape;377;p55"/>
          <p:cNvSpPr txBox="1"/>
          <p:nvPr/>
        </p:nvSpPr>
        <p:spPr>
          <a:xfrm>
            <a:off x="-5462775" y="2774474"/>
            <a:ext cx="1808700" cy="3906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Patient</a:t>
            </a:r>
            <a:br>
              <a:rPr b="1" lang="en-GB" sz="1000">
                <a:solidFill>
                  <a:srgbClr val="434343"/>
                </a:solidFill>
                <a:latin typeface="Poppins"/>
                <a:ea typeface="Poppins"/>
                <a:cs typeface="Poppins"/>
                <a:sym typeface="Poppins"/>
              </a:rPr>
            </a:br>
            <a:r>
              <a:rPr b="1" lang="en-GB" sz="1000">
                <a:solidFill>
                  <a:srgbClr val="434343"/>
                </a:solidFill>
                <a:latin typeface="Poppins"/>
                <a:ea typeface="Poppins"/>
                <a:cs typeface="Poppins"/>
                <a:sym typeface="Poppins"/>
              </a:rPr>
              <a:t>Profiler</a:t>
            </a:r>
            <a:endParaRPr b="1" sz="1000">
              <a:solidFill>
                <a:srgbClr val="434343"/>
              </a:solidFill>
              <a:latin typeface="Poppins"/>
              <a:ea typeface="Poppins"/>
              <a:cs typeface="Poppins"/>
              <a:sym typeface="Poppins"/>
            </a:endParaRPr>
          </a:p>
        </p:txBody>
      </p:sp>
      <p:grpSp>
        <p:nvGrpSpPr>
          <p:cNvPr id="378" name="Google Shape;378;p55"/>
          <p:cNvGrpSpPr/>
          <p:nvPr/>
        </p:nvGrpSpPr>
        <p:grpSpPr>
          <a:xfrm>
            <a:off x="-4846927" y="2140082"/>
            <a:ext cx="547639" cy="562391"/>
            <a:chOff x="2505875" y="2100850"/>
            <a:chExt cx="516300" cy="572700"/>
          </a:xfrm>
        </p:grpSpPr>
        <p:sp>
          <p:nvSpPr>
            <p:cNvPr id="379" name="Google Shape;379;p55"/>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380" name="Google Shape;380;p55"/>
            <p:cNvPicPr preferRelativeResize="0"/>
            <p:nvPr/>
          </p:nvPicPr>
          <p:blipFill>
            <a:blip r:embed="rId7">
              <a:alphaModFix/>
            </a:blip>
            <a:stretch>
              <a:fillRect/>
            </a:stretch>
          </p:blipFill>
          <p:spPr>
            <a:xfrm>
              <a:off x="2611317" y="2231987"/>
              <a:ext cx="286874" cy="305091"/>
            </a:xfrm>
            <a:prstGeom prst="rect">
              <a:avLst/>
            </a:prstGeom>
            <a:noFill/>
            <a:ln>
              <a:noFill/>
            </a:ln>
          </p:spPr>
        </p:pic>
      </p:grpSp>
      <p:cxnSp>
        <p:nvCxnSpPr>
          <p:cNvPr id="381" name="Google Shape;381;p55"/>
          <p:cNvCxnSpPr>
            <a:stCxn id="382" idx="6"/>
            <a:endCxn id="383" idx="2"/>
          </p:cNvCxnSpPr>
          <p:nvPr/>
        </p:nvCxnSpPr>
        <p:spPr>
          <a:xfrm flipH="1" rot="10800000">
            <a:off x="3118615" y="2987081"/>
            <a:ext cx="1335600" cy="900"/>
          </a:xfrm>
          <a:prstGeom prst="straightConnector1">
            <a:avLst/>
          </a:prstGeom>
          <a:noFill/>
          <a:ln cap="flat" cmpd="sng" w="9525">
            <a:solidFill>
              <a:srgbClr val="BDC1C6"/>
            </a:solidFill>
            <a:prstDash val="solid"/>
            <a:round/>
            <a:headEnd len="med" w="med" type="none"/>
            <a:tailEnd len="med" w="med" type="none"/>
          </a:ln>
        </p:spPr>
      </p:cxnSp>
      <p:sp>
        <p:nvSpPr>
          <p:cNvPr id="384" name="Google Shape;384;p55"/>
          <p:cNvSpPr txBox="1"/>
          <p:nvPr/>
        </p:nvSpPr>
        <p:spPr>
          <a:xfrm>
            <a:off x="1949001" y="3339110"/>
            <a:ext cx="1818300" cy="3885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Affordable &amp; Understandable </a:t>
            </a:r>
            <a:r>
              <a:rPr b="1" lang="en-GB" sz="1000">
                <a:solidFill>
                  <a:srgbClr val="434343"/>
                </a:solidFill>
                <a:latin typeface="Poppins"/>
                <a:ea typeface="Poppins"/>
                <a:cs typeface="Poppins"/>
                <a:sym typeface="Poppins"/>
              </a:rPr>
              <a:t>Prescription</a:t>
            </a:r>
            <a:endParaRPr b="1" sz="1000">
              <a:solidFill>
                <a:srgbClr val="434343"/>
              </a:solidFill>
              <a:latin typeface="Poppins"/>
              <a:ea typeface="Poppins"/>
              <a:cs typeface="Poppins"/>
              <a:sym typeface="Poppins"/>
            </a:endParaRPr>
          </a:p>
        </p:txBody>
      </p:sp>
      <p:sp>
        <p:nvSpPr>
          <p:cNvPr id="383" name="Google Shape;383;p55"/>
          <p:cNvSpPr/>
          <p:nvPr/>
        </p:nvSpPr>
        <p:spPr>
          <a:xfrm>
            <a:off x="4454235" y="2702475"/>
            <a:ext cx="550800" cy="5694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385" name="Google Shape;385;p55"/>
          <p:cNvPicPr preferRelativeResize="0"/>
          <p:nvPr/>
        </p:nvPicPr>
        <p:blipFill>
          <a:blip r:embed="rId8">
            <a:alphaModFix/>
          </a:blip>
          <a:stretch>
            <a:fillRect/>
          </a:stretch>
        </p:blipFill>
        <p:spPr>
          <a:xfrm>
            <a:off x="4586807" y="2835463"/>
            <a:ext cx="285076" cy="303441"/>
          </a:xfrm>
          <a:prstGeom prst="rect">
            <a:avLst/>
          </a:prstGeom>
          <a:noFill/>
          <a:ln>
            <a:noFill/>
          </a:ln>
        </p:spPr>
      </p:pic>
      <p:sp>
        <p:nvSpPr>
          <p:cNvPr id="386" name="Google Shape;386;p55"/>
          <p:cNvSpPr txBox="1"/>
          <p:nvPr/>
        </p:nvSpPr>
        <p:spPr>
          <a:xfrm>
            <a:off x="3530786" y="3339110"/>
            <a:ext cx="2388900" cy="3885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Doctor Recommendations</a:t>
            </a:r>
            <a:endParaRPr b="1" sz="1000">
              <a:solidFill>
                <a:srgbClr val="434343"/>
              </a:solidFill>
              <a:latin typeface="Poppins"/>
              <a:ea typeface="Poppins"/>
              <a:cs typeface="Poppins"/>
              <a:sym typeface="Poppins"/>
            </a:endParaRPr>
          </a:p>
        </p:txBody>
      </p:sp>
      <p:grpSp>
        <p:nvGrpSpPr>
          <p:cNvPr id="387" name="Google Shape;387;p55"/>
          <p:cNvGrpSpPr/>
          <p:nvPr/>
        </p:nvGrpSpPr>
        <p:grpSpPr>
          <a:xfrm>
            <a:off x="2568085" y="2708389"/>
            <a:ext cx="550531" cy="559184"/>
            <a:chOff x="2505875" y="2100850"/>
            <a:chExt cx="516300" cy="572700"/>
          </a:xfrm>
        </p:grpSpPr>
        <p:sp>
          <p:nvSpPr>
            <p:cNvPr id="382" name="Google Shape;382;p55"/>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388" name="Google Shape;388;p55"/>
            <p:cNvPicPr preferRelativeResize="0"/>
            <p:nvPr/>
          </p:nvPicPr>
          <p:blipFill>
            <a:blip r:embed="rId7">
              <a:alphaModFix/>
            </a:blip>
            <a:stretch>
              <a:fillRect/>
            </a:stretch>
          </p:blipFill>
          <p:spPr>
            <a:xfrm>
              <a:off x="2611317" y="2231987"/>
              <a:ext cx="286874" cy="305091"/>
            </a:xfrm>
            <a:prstGeom prst="rect">
              <a:avLst/>
            </a:prstGeom>
            <a:noFill/>
            <a:ln>
              <a:noFill/>
            </a:ln>
          </p:spPr>
        </p:pic>
      </p:grpSp>
      <p:sp>
        <p:nvSpPr>
          <p:cNvPr id="389" name="Google Shape;389;p55"/>
          <p:cNvSpPr/>
          <p:nvPr/>
        </p:nvSpPr>
        <p:spPr>
          <a:xfrm>
            <a:off x="5088000" y="4551575"/>
            <a:ext cx="285000" cy="303300"/>
          </a:xfrm>
          <a:prstGeom prst="ellipse">
            <a:avLst/>
          </a:prstGeom>
          <a:solidFill>
            <a:srgbClr val="90C4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87C440"/>
              </a:solidFill>
              <a:highlight>
                <a:srgbClr val="90C44E"/>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Solution Summary</a:t>
            </a:r>
            <a:endParaRPr b="1" i="0" sz="1200" u="none" cap="none" strike="noStrike">
              <a:solidFill>
                <a:schemeClr val="dk1"/>
              </a:solidFill>
              <a:latin typeface="Calibri"/>
              <a:ea typeface="Calibri"/>
              <a:cs typeface="Calibri"/>
              <a:sym typeface="Calibri"/>
            </a:endParaRPr>
          </a:p>
        </p:txBody>
      </p:sp>
      <p:cxnSp>
        <p:nvCxnSpPr>
          <p:cNvPr id="395" name="Google Shape;395;p56"/>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pic>
        <p:nvPicPr>
          <p:cNvPr id="396" name="Google Shape;396;p56"/>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397" name="Google Shape;397;p56"/>
          <p:cNvSpPr txBox="1"/>
          <p:nvPr/>
        </p:nvSpPr>
        <p:spPr>
          <a:xfrm>
            <a:off x="950975" y="1131675"/>
            <a:ext cx="7065600" cy="26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Build 9+ AI Widgets to Solve Prescription Management, Patient Analysis, Prescription Analysis, Prescription Creation, Lifestyle Recommendations, Generic Medicines suggestions, Medicine Insights, Finding Doctor etc.</a:t>
            </a:r>
            <a:br>
              <a:rPr lang="en-GB" sz="1800">
                <a:solidFill>
                  <a:schemeClr val="dk2"/>
                </a:solidFill>
              </a:rPr>
            </a:br>
            <a:br>
              <a:rPr lang="en-GB" sz="1800">
                <a:solidFill>
                  <a:schemeClr val="dk2"/>
                </a:solidFill>
              </a:rPr>
            </a:br>
            <a:r>
              <a:rPr lang="en-GB" sz="1800">
                <a:solidFill>
                  <a:schemeClr val="dk2"/>
                </a:solidFill>
              </a:rPr>
              <a:t>Developed </a:t>
            </a:r>
            <a:r>
              <a:rPr lang="en-GB" sz="1800">
                <a:solidFill>
                  <a:schemeClr val="dk2"/>
                </a:solidFill>
              </a:rPr>
              <a:t>Reusable</a:t>
            </a:r>
            <a:r>
              <a:rPr lang="en-GB" sz="1800">
                <a:solidFill>
                  <a:schemeClr val="dk2"/>
                </a:solidFill>
              </a:rPr>
              <a:t> Modules/Boiler Plates for Document Organiser, Insights Creation, Audio to text etc.</a:t>
            </a:r>
            <a:endParaRPr sz="1800">
              <a:solidFill>
                <a:schemeClr val="dk2"/>
              </a:solidFill>
            </a:endParaRPr>
          </a:p>
        </p:txBody>
      </p:sp>
      <p:sp>
        <p:nvSpPr>
          <p:cNvPr id="398" name="Google Shape;398;p56"/>
          <p:cNvSpPr/>
          <p:nvPr/>
        </p:nvSpPr>
        <p:spPr>
          <a:xfrm>
            <a:off x="5088000" y="4551575"/>
            <a:ext cx="285000" cy="303300"/>
          </a:xfrm>
          <a:prstGeom prst="ellipse">
            <a:avLst/>
          </a:prstGeom>
          <a:solidFill>
            <a:srgbClr val="90C4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87C440"/>
              </a:solidFill>
              <a:highlight>
                <a:srgbClr val="90C44E"/>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p:nvPr/>
        </p:nvSpPr>
        <p:spPr>
          <a:xfrm rot="10800000">
            <a:off x="6357300" y="0"/>
            <a:ext cx="2786700" cy="19395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57"/>
          <p:cNvPicPr preferRelativeResize="0"/>
          <p:nvPr/>
        </p:nvPicPr>
        <p:blipFill>
          <a:blip r:embed="rId3">
            <a:alphaModFix/>
          </a:blip>
          <a:stretch>
            <a:fillRect/>
          </a:stretch>
        </p:blipFill>
        <p:spPr>
          <a:xfrm>
            <a:off x="7174420" y="0"/>
            <a:ext cx="1893375" cy="757350"/>
          </a:xfrm>
          <a:prstGeom prst="rect">
            <a:avLst/>
          </a:prstGeom>
          <a:noFill/>
          <a:ln>
            <a:noFill/>
          </a:ln>
        </p:spPr>
      </p:pic>
      <p:sp>
        <p:nvSpPr>
          <p:cNvPr id="405" name="Google Shape;405;p57"/>
          <p:cNvSpPr txBox="1"/>
          <p:nvPr/>
        </p:nvSpPr>
        <p:spPr>
          <a:xfrm>
            <a:off x="3042425" y="3461600"/>
            <a:ext cx="3144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rgbClr val="373737"/>
                </a:solidFill>
                <a:latin typeface="Calibri"/>
                <a:ea typeface="Calibri"/>
                <a:cs typeface="Calibri"/>
                <a:sym typeface="Calibri"/>
              </a:rPr>
              <a:t>Akaspreet</a:t>
            </a:r>
            <a:endParaRPr b="1" sz="1200">
              <a:solidFill>
                <a:srgbClr val="373737"/>
              </a:solidFill>
              <a:latin typeface="Calibri"/>
              <a:ea typeface="Calibri"/>
              <a:cs typeface="Calibri"/>
              <a:sym typeface="Calibri"/>
            </a:endParaRPr>
          </a:p>
          <a:p>
            <a:pPr indent="0" lvl="0" marL="0" rtl="0" algn="ctr">
              <a:spcBef>
                <a:spcPts val="0"/>
              </a:spcBef>
              <a:spcAft>
                <a:spcPts val="0"/>
              </a:spcAft>
              <a:buNone/>
            </a:pPr>
            <a:r>
              <a:rPr b="1" lang="en-GB" sz="1200">
                <a:solidFill>
                  <a:srgbClr val="373737"/>
                </a:solidFill>
                <a:latin typeface="Calibri"/>
                <a:ea typeface="Calibri"/>
                <a:cs typeface="Calibri"/>
                <a:sym typeface="Calibri"/>
              </a:rPr>
              <a:t>Shivam</a:t>
            </a:r>
            <a:endParaRPr b="1" sz="1200">
              <a:solidFill>
                <a:srgbClr val="373737"/>
              </a:solidFill>
              <a:latin typeface="Calibri"/>
              <a:ea typeface="Calibri"/>
              <a:cs typeface="Calibri"/>
              <a:sym typeface="Calibri"/>
            </a:endParaRPr>
          </a:p>
          <a:p>
            <a:pPr indent="0" lvl="0" marL="0" rtl="0" algn="ctr">
              <a:spcBef>
                <a:spcPts val="0"/>
              </a:spcBef>
              <a:spcAft>
                <a:spcPts val="0"/>
              </a:spcAft>
              <a:buNone/>
            </a:pPr>
            <a:r>
              <a:rPr b="1" lang="en-GB" sz="1200">
                <a:solidFill>
                  <a:srgbClr val="373737"/>
                </a:solidFill>
                <a:latin typeface="Calibri"/>
                <a:ea typeface="Calibri"/>
                <a:cs typeface="Calibri"/>
                <a:sym typeface="Calibri"/>
              </a:rPr>
              <a:t>Shivam Yadav</a:t>
            </a:r>
            <a:br>
              <a:rPr b="1" lang="en-GB" sz="1200">
                <a:solidFill>
                  <a:srgbClr val="373737"/>
                </a:solidFill>
                <a:latin typeface="Calibri"/>
                <a:ea typeface="Calibri"/>
                <a:cs typeface="Calibri"/>
                <a:sym typeface="Calibri"/>
              </a:rPr>
            </a:br>
            <a:r>
              <a:rPr b="1" lang="en-GB" sz="1200">
                <a:solidFill>
                  <a:srgbClr val="373737"/>
                </a:solidFill>
                <a:latin typeface="Calibri"/>
                <a:ea typeface="Calibri"/>
                <a:cs typeface="Calibri"/>
                <a:sym typeface="Calibri"/>
              </a:rPr>
              <a:t>Prakhar Atre</a:t>
            </a:r>
            <a:endParaRPr b="1" sz="1200">
              <a:solidFill>
                <a:srgbClr val="373737"/>
              </a:solidFill>
              <a:latin typeface="Calibri"/>
              <a:ea typeface="Calibri"/>
              <a:cs typeface="Calibri"/>
              <a:sym typeface="Calibri"/>
            </a:endParaRPr>
          </a:p>
          <a:p>
            <a:pPr indent="0" lvl="0" marL="0" rtl="0" algn="ctr">
              <a:spcBef>
                <a:spcPts val="0"/>
              </a:spcBef>
              <a:spcAft>
                <a:spcPts val="0"/>
              </a:spcAft>
              <a:buNone/>
            </a:pPr>
            <a:r>
              <a:rPr b="1" lang="en-GB" sz="1200">
                <a:solidFill>
                  <a:srgbClr val="373737"/>
                </a:solidFill>
                <a:latin typeface="Calibri"/>
                <a:ea typeface="Calibri"/>
                <a:cs typeface="Calibri"/>
                <a:sym typeface="Calibri"/>
              </a:rPr>
              <a:t>Ashish Agarwal</a:t>
            </a:r>
            <a:br>
              <a:rPr b="1" lang="en-GB" sz="1200">
                <a:solidFill>
                  <a:srgbClr val="373737"/>
                </a:solidFill>
                <a:latin typeface="Calibri"/>
                <a:ea typeface="Calibri"/>
                <a:cs typeface="Calibri"/>
                <a:sym typeface="Calibri"/>
              </a:rPr>
            </a:br>
            <a:r>
              <a:rPr b="1" lang="en-GB" sz="1200">
                <a:solidFill>
                  <a:srgbClr val="373737"/>
                </a:solidFill>
                <a:latin typeface="Calibri"/>
                <a:ea typeface="Calibri"/>
                <a:cs typeface="Calibri"/>
                <a:sym typeface="Calibri"/>
              </a:rPr>
              <a:t>Mayank Soni</a:t>
            </a:r>
            <a:endParaRPr b="1" sz="1200">
              <a:solidFill>
                <a:srgbClr val="373737"/>
              </a:solidFill>
              <a:latin typeface="Calibri"/>
              <a:ea typeface="Calibri"/>
              <a:cs typeface="Calibri"/>
              <a:sym typeface="Calibri"/>
            </a:endParaRPr>
          </a:p>
        </p:txBody>
      </p:sp>
      <p:grpSp>
        <p:nvGrpSpPr>
          <p:cNvPr id="406" name="Google Shape;406;p57"/>
          <p:cNvGrpSpPr/>
          <p:nvPr/>
        </p:nvGrpSpPr>
        <p:grpSpPr>
          <a:xfrm>
            <a:off x="2924868" y="2715680"/>
            <a:ext cx="4540207" cy="807952"/>
            <a:chOff x="2427643" y="848955"/>
            <a:chExt cx="4540207" cy="807952"/>
          </a:xfrm>
        </p:grpSpPr>
        <p:sp>
          <p:nvSpPr>
            <p:cNvPr id="407" name="Google Shape;407;p57"/>
            <p:cNvSpPr txBox="1"/>
            <p:nvPr/>
          </p:nvSpPr>
          <p:spPr>
            <a:xfrm>
              <a:off x="2469050" y="1087507"/>
              <a:ext cx="4498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rgbClr val="82CE32"/>
                  </a:solidFill>
                  <a:latin typeface="Paytone One"/>
                  <a:ea typeface="Paytone One"/>
                  <a:cs typeface="Paytone One"/>
                  <a:sym typeface="Paytone One"/>
                </a:rPr>
                <a:t>                   </a:t>
              </a:r>
              <a:r>
                <a:rPr lang="en-GB" sz="2500">
                  <a:solidFill>
                    <a:srgbClr val="888888"/>
                  </a:solidFill>
                  <a:latin typeface="Paytone One"/>
                  <a:ea typeface="Paytone One"/>
                  <a:cs typeface="Paytone One"/>
                  <a:sym typeface="Paytone One"/>
                </a:rPr>
                <a:t>APES</a:t>
              </a:r>
              <a:endParaRPr sz="2200">
                <a:solidFill>
                  <a:srgbClr val="888888"/>
                </a:solidFill>
                <a:latin typeface="Paytone One"/>
                <a:ea typeface="Paytone One"/>
                <a:cs typeface="Paytone One"/>
                <a:sym typeface="Paytone One"/>
              </a:endParaRPr>
            </a:p>
          </p:txBody>
        </p:sp>
        <p:pic>
          <p:nvPicPr>
            <p:cNvPr id="408" name="Google Shape;408;p57"/>
            <p:cNvPicPr preferRelativeResize="0"/>
            <p:nvPr/>
          </p:nvPicPr>
          <p:blipFill rotWithShape="1">
            <a:blip r:embed="rId3">
              <a:alphaModFix/>
            </a:blip>
            <a:srcRect b="24676" l="0" r="0" t="0"/>
            <a:stretch/>
          </p:blipFill>
          <p:spPr>
            <a:xfrm>
              <a:off x="2427643" y="848955"/>
              <a:ext cx="2572350" cy="775050"/>
            </a:xfrm>
            <a:prstGeom prst="rect">
              <a:avLst/>
            </a:prstGeom>
            <a:noFill/>
            <a:ln>
              <a:noFill/>
            </a:ln>
          </p:spPr>
        </p:pic>
      </p:grpSp>
      <p:sp>
        <p:nvSpPr>
          <p:cNvPr id="409" name="Google Shape;409;p57"/>
          <p:cNvSpPr txBox="1"/>
          <p:nvPr/>
        </p:nvSpPr>
        <p:spPr>
          <a:xfrm>
            <a:off x="3065075" y="2464250"/>
            <a:ext cx="31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chemeClr val="dk2"/>
                </a:solidFill>
                <a:latin typeface="Paytone One"/>
                <a:ea typeface="Paytone One"/>
                <a:cs typeface="Paytone One"/>
                <a:sym typeface="Paytone One"/>
              </a:rPr>
              <a:t>Team Behind</a:t>
            </a:r>
            <a:endParaRPr sz="2200">
              <a:solidFill>
                <a:schemeClr val="dk2"/>
              </a:solidFill>
              <a:latin typeface="Paytone One"/>
              <a:ea typeface="Paytone One"/>
              <a:cs typeface="Paytone One"/>
              <a:sym typeface="Paytone One"/>
            </a:endParaRPr>
          </a:p>
        </p:txBody>
      </p:sp>
      <p:pic>
        <p:nvPicPr>
          <p:cNvPr id="410" name="Google Shape;410;p57"/>
          <p:cNvPicPr preferRelativeResize="0"/>
          <p:nvPr/>
        </p:nvPicPr>
        <p:blipFill>
          <a:blip r:embed="rId4">
            <a:alphaModFix/>
          </a:blip>
          <a:stretch>
            <a:fillRect/>
          </a:stretch>
        </p:blipFill>
        <p:spPr>
          <a:xfrm>
            <a:off x="3791688" y="722840"/>
            <a:ext cx="1713025" cy="171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42"/>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163" name="Google Shape;163;p42"/>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Digitised Prescriptions</a:t>
            </a:r>
            <a:endParaRPr b="1" i="0" sz="1200" u="none" cap="none" strike="noStrike">
              <a:solidFill>
                <a:schemeClr val="dk1"/>
              </a:solidFill>
              <a:latin typeface="Calibri"/>
              <a:ea typeface="Calibri"/>
              <a:cs typeface="Calibri"/>
              <a:sym typeface="Calibri"/>
            </a:endParaRPr>
          </a:p>
        </p:txBody>
      </p:sp>
      <p:pic>
        <p:nvPicPr>
          <p:cNvPr id="164" name="Google Shape;164;p42"/>
          <p:cNvPicPr preferRelativeResize="0"/>
          <p:nvPr/>
        </p:nvPicPr>
        <p:blipFill rotWithShape="1">
          <a:blip r:embed="rId3">
            <a:alphaModFix/>
          </a:blip>
          <a:srcRect b="4424" l="0" r="0" t="1837"/>
          <a:stretch/>
        </p:blipFill>
        <p:spPr>
          <a:xfrm>
            <a:off x="1372150" y="803413"/>
            <a:ext cx="2448200" cy="3358660"/>
          </a:xfrm>
          <a:prstGeom prst="rect">
            <a:avLst/>
          </a:prstGeom>
          <a:noFill/>
          <a:ln>
            <a:noFill/>
          </a:ln>
        </p:spPr>
      </p:pic>
      <p:pic>
        <p:nvPicPr>
          <p:cNvPr id="165" name="Google Shape;165;p42"/>
          <p:cNvPicPr preferRelativeResize="0"/>
          <p:nvPr/>
        </p:nvPicPr>
        <p:blipFill rotWithShape="1">
          <a:blip r:embed="rId4">
            <a:alphaModFix/>
          </a:blip>
          <a:srcRect b="23867" l="0" r="0" t="0"/>
          <a:stretch/>
        </p:blipFill>
        <p:spPr>
          <a:xfrm>
            <a:off x="5092175" y="884188"/>
            <a:ext cx="2555125" cy="3197126"/>
          </a:xfrm>
          <a:prstGeom prst="rect">
            <a:avLst/>
          </a:prstGeom>
          <a:noFill/>
          <a:ln>
            <a:noFill/>
          </a:ln>
        </p:spPr>
      </p:pic>
      <p:pic>
        <p:nvPicPr>
          <p:cNvPr id="166" name="Google Shape;166;p42"/>
          <p:cNvPicPr preferRelativeResize="0"/>
          <p:nvPr/>
        </p:nvPicPr>
        <p:blipFill rotWithShape="1">
          <a:blip r:embed="rId5">
            <a:alphaModFix/>
          </a:blip>
          <a:srcRect b="16980" l="12337" r="15220" t="22483"/>
          <a:stretch/>
        </p:blipFill>
        <p:spPr>
          <a:xfrm>
            <a:off x="3611075" y="4469375"/>
            <a:ext cx="1776951" cy="593950"/>
          </a:xfrm>
          <a:prstGeom prst="rect">
            <a:avLst/>
          </a:prstGeom>
          <a:noFill/>
          <a:ln>
            <a:noFill/>
          </a:ln>
        </p:spPr>
      </p:pic>
      <p:sp>
        <p:nvSpPr>
          <p:cNvPr id="167" name="Google Shape;167;p42"/>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42"/>
          <p:cNvSpPr txBox="1"/>
          <p:nvPr/>
        </p:nvSpPr>
        <p:spPr>
          <a:xfrm>
            <a:off x="4094325" y="2374150"/>
            <a:ext cx="7101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chemeClr val="dk2"/>
                </a:solidFill>
                <a:latin typeface="Paytone One"/>
                <a:ea typeface="Paytone One"/>
                <a:cs typeface="Paytone One"/>
                <a:sym typeface="Paytone One"/>
              </a:rPr>
              <a:t>—&gt;</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cxnSp>
        <p:nvCxnSpPr>
          <p:cNvPr id="173" name="Google Shape;173;p43"/>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174" name="Google Shape;174;p43"/>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Going Beyond Digitised Prescriptions</a:t>
            </a:r>
            <a:endParaRPr b="1" i="0" sz="1200" u="none" cap="none" strike="noStrike">
              <a:solidFill>
                <a:schemeClr val="dk1"/>
              </a:solidFill>
              <a:latin typeface="Calibri"/>
              <a:ea typeface="Calibri"/>
              <a:cs typeface="Calibri"/>
              <a:sym typeface="Calibri"/>
            </a:endParaRPr>
          </a:p>
        </p:txBody>
      </p:sp>
      <p:pic>
        <p:nvPicPr>
          <p:cNvPr id="175" name="Google Shape;175;p43"/>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176" name="Google Shape;176;p43"/>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 name="Google Shape;177;p43"/>
          <p:cNvPicPr preferRelativeResize="0"/>
          <p:nvPr/>
        </p:nvPicPr>
        <p:blipFill rotWithShape="1">
          <a:blip r:embed="rId4">
            <a:alphaModFix/>
          </a:blip>
          <a:srcRect b="0" l="15861" r="43932" t="0"/>
          <a:stretch/>
        </p:blipFill>
        <p:spPr>
          <a:xfrm>
            <a:off x="1161424" y="803900"/>
            <a:ext cx="1776950" cy="3535675"/>
          </a:xfrm>
          <a:prstGeom prst="rect">
            <a:avLst/>
          </a:prstGeom>
          <a:noFill/>
          <a:ln>
            <a:noFill/>
          </a:ln>
        </p:spPr>
      </p:pic>
      <p:pic>
        <p:nvPicPr>
          <p:cNvPr id="178" name="Google Shape;178;p43"/>
          <p:cNvPicPr preferRelativeResize="0"/>
          <p:nvPr/>
        </p:nvPicPr>
        <p:blipFill rotWithShape="1">
          <a:blip r:embed="rId4">
            <a:alphaModFix/>
          </a:blip>
          <a:srcRect b="0" l="55574" r="12902" t="0"/>
          <a:stretch/>
        </p:blipFill>
        <p:spPr>
          <a:xfrm>
            <a:off x="5983700" y="1687175"/>
            <a:ext cx="1393200" cy="3535675"/>
          </a:xfrm>
          <a:prstGeom prst="rect">
            <a:avLst/>
          </a:prstGeom>
          <a:noFill/>
          <a:ln>
            <a:noFill/>
          </a:ln>
        </p:spPr>
      </p:pic>
      <p:sp>
        <p:nvSpPr>
          <p:cNvPr id="179" name="Google Shape;179;p43"/>
          <p:cNvSpPr txBox="1"/>
          <p:nvPr/>
        </p:nvSpPr>
        <p:spPr>
          <a:xfrm>
            <a:off x="2827625" y="1202825"/>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Hi Shivam, </a:t>
            </a:r>
            <a:br>
              <a:rPr lang="en-GB" sz="1800">
                <a:solidFill>
                  <a:schemeClr val="dk2"/>
                </a:solidFill>
              </a:rPr>
            </a:br>
            <a:r>
              <a:rPr lang="en-GB" sz="1800">
                <a:solidFill>
                  <a:schemeClr val="dk2"/>
                </a:solidFill>
              </a:rPr>
              <a:t>My New Patient</a:t>
            </a:r>
            <a:endParaRPr sz="1800">
              <a:solidFill>
                <a:schemeClr val="dk2"/>
              </a:solidFill>
            </a:endParaRPr>
          </a:p>
        </p:txBody>
      </p:sp>
      <p:sp>
        <p:nvSpPr>
          <p:cNvPr id="180" name="Google Shape;180;p43"/>
          <p:cNvSpPr txBox="1"/>
          <p:nvPr/>
        </p:nvSpPr>
        <p:spPr>
          <a:xfrm>
            <a:off x="4419600" y="2765750"/>
            <a:ext cx="13932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Hi Dr Nikhil,</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cxnSp>
        <p:nvCxnSpPr>
          <p:cNvPr id="185" name="Google Shape;185;p44"/>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186" name="Google Shape;186;p44"/>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Going Beyond Digitised Prescriptions</a:t>
            </a:r>
            <a:endParaRPr b="1" i="0" sz="1200" u="none" cap="none" strike="noStrike">
              <a:solidFill>
                <a:schemeClr val="dk1"/>
              </a:solidFill>
              <a:latin typeface="Calibri"/>
              <a:ea typeface="Calibri"/>
              <a:cs typeface="Calibri"/>
              <a:sym typeface="Calibri"/>
            </a:endParaRPr>
          </a:p>
        </p:txBody>
      </p:sp>
      <p:pic>
        <p:nvPicPr>
          <p:cNvPr id="187" name="Google Shape;187;p44"/>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188" name="Google Shape;188;p44"/>
          <p:cNvSpPr txBox="1"/>
          <p:nvPr/>
        </p:nvSpPr>
        <p:spPr>
          <a:xfrm>
            <a:off x="3298225" y="1837788"/>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Oh Nooo, Shivam has a long medical history</a:t>
            </a:r>
            <a:br>
              <a:rPr lang="en-GB" sz="1800">
                <a:solidFill>
                  <a:schemeClr val="dk2"/>
                </a:solidFill>
              </a:rPr>
            </a:br>
            <a:br>
              <a:rPr lang="en-GB" sz="1800">
                <a:solidFill>
                  <a:schemeClr val="dk2"/>
                </a:solidFill>
              </a:rPr>
            </a:br>
            <a:r>
              <a:rPr lang="en-GB" sz="1800">
                <a:solidFill>
                  <a:schemeClr val="dk2"/>
                </a:solidFill>
              </a:rPr>
              <a:t>Is there a way to get insights on patient’s medical past?</a:t>
            </a:r>
            <a:endParaRPr sz="1800">
              <a:solidFill>
                <a:schemeClr val="dk2"/>
              </a:solidFill>
            </a:endParaRPr>
          </a:p>
        </p:txBody>
      </p:sp>
      <p:sp>
        <p:nvSpPr>
          <p:cNvPr id="189" name="Google Shape;189;p44"/>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 name="Google Shape;190;p44"/>
          <p:cNvPicPr preferRelativeResize="0"/>
          <p:nvPr/>
        </p:nvPicPr>
        <p:blipFill rotWithShape="1">
          <a:blip r:embed="rId4">
            <a:alphaModFix/>
          </a:blip>
          <a:srcRect b="0" l="15861" r="43932" t="0"/>
          <a:stretch/>
        </p:blipFill>
        <p:spPr>
          <a:xfrm>
            <a:off x="706499" y="1104900"/>
            <a:ext cx="1776950" cy="3535675"/>
          </a:xfrm>
          <a:prstGeom prst="rect">
            <a:avLst/>
          </a:prstGeom>
          <a:noFill/>
          <a:ln>
            <a:noFill/>
          </a:ln>
        </p:spPr>
      </p:pic>
      <p:pic>
        <p:nvPicPr>
          <p:cNvPr id="191" name="Google Shape;191;p44"/>
          <p:cNvPicPr preferRelativeResize="0"/>
          <p:nvPr/>
        </p:nvPicPr>
        <p:blipFill>
          <a:blip r:embed="rId5">
            <a:alphaModFix/>
          </a:blip>
          <a:stretch>
            <a:fillRect/>
          </a:stretch>
        </p:blipFill>
        <p:spPr>
          <a:xfrm>
            <a:off x="2202800" y="1104897"/>
            <a:ext cx="937600" cy="937600"/>
          </a:xfrm>
          <a:prstGeom prst="rect">
            <a:avLst/>
          </a:prstGeom>
          <a:noFill/>
          <a:ln>
            <a:noFill/>
          </a:ln>
        </p:spPr>
      </p:pic>
      <p:grpSp>
        <p:nvGrpSpPr>
          <p:cNvPr id="192" name="Google Shape;192;p44"/>
          <p:cNvGrpSpPr/>
          <p:nvPr/>
        </p:nvGrpSpPr>
        <p:grpSpPr>
          <a:xfrm>
            <a:off x="5651472" y="708153"/>
            <a:ext cx="1262334" cy="1731097"/>
            <a:chOff x="6490927" y="1628699"/>
            <a:chExt cx="1744519" cy="2228210"/>
          </a:xfrm>
        </p:grpSpPr>
        <p:pic>
          <p:nvPicPr>
            <p:cNvPr id="193" name="Google Shape;193;p44"/>
            <p:cNvPicPr preferRelativeResize="0"/>
            <p:nvPr/>
          </p:nvPicPr>
          <p:blipFill>
            <a:blip r:embed="rId6">
              <a:alphaModFix/>
            </a:blip>
            <a:stretch>
              <a:fillRect/>
            </a:stretch>
          </p:blipFill>
          <p:spPr>
            <a:xfrm>
              <a:off x="6490927" y="1628699"/>
              <a:ext cx="1474146" cy="2123656"/>
            </a:xfrm>
            <a:prstGeom prst="rect">
              <a:avLst/>
            </a:prstGeom>
            <a:noFill/>
            <a:ln>
              <a:noFill/>
            </a:ln>
          </p:spPr>
        </p:pic>
        <p:pic>
          <p:nvPicPr>
            <p:cNvPr id="194" name="Google Shape;194;p44"/>
            <p:cNvPicPr preferRelativeResize="0"/>
            <p:nvPr/>
          </p:nvPicPr>
          <p:blipFill>
            <a:blip r:embed="rId6">
              <a:alphaModFix/>
            </a:blip>
            <a:stretch>
              <a:fillRect/>
            </a:stretch>
          </p:blipFill>
          <p:spPr>
            <a:xfrm>
              <a:off x="6584491" y="1733254"/>
              <a:ext cx="1474146" cy="2123656"/>
            </a:xfrm>
            <a:prstGeom prst="rect">
              <a:avLst/>
            </a:prstGeom>
            <a:noFill/>
            <a:ln>
              <a:noFill/>
            </a:ln>
          </p:spPr>
        </p:pic>
        <p:pic>
          <p:nvPicPr>
            <p:cNvPr id="195" name="Google Shape;195;p44"/>
            <p:cNvPicPr preferRelativeResize="0"/>
            <p:nvPr/>
          </p:nvPicPr>
          <p:blipFill rotWithShape="1">
            <a:blip r:embed="rId7">
              <a:alphaModFix/>
            </a:blip>
            <a:srcRect b="23867" l="0" r="0" t="0"/>
            <a:stretch/>
          </p:blipFill>
          <p:spPr>
            <a:xfrm>
              <a:off x="6660700" y="1858125"/>
              <a:ext cx="1574746" cy="1970425"/>
            </a:xfrm>
            <a:prstGeom prst="rect">
              <a:avLst/>
            </a:prstGeom>
            <a:noFill/>
            <a:ln>
              <a:noFill/>
            </a:ln>
          </p:spPr>
        </p:pic>
      </p:grpSp>
      <p:pic>
        <p:nvPicPr>
          <p:cNvPr id="196" name="Google Shape;196;p44"/>
          <p:cNvPicPr preferRelativeResize="0"/>
          <p:nvPr/>
        </p:nvPicPr>
        <p:blipFill rotWithShape="1">
          <a:blip r:embed="rId4">
            <a:alphaModFix/>
          </a:blip>
          <a:srcRect b="0" l="55574" r="12902" t="0"/>
          <a:stretch/>
        </p:blipFill>
        <p:spPr>
          <a:xfrm>
            <a:off x="7313663" y="1837800"/>
            <a:ext cx="1393200" cy="353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cxnSp>
        <p:nvCxnSpPr>
          <p:cNvPr id="201" name="Google Shape;201;p45"/>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02" name="Google Shape;202;p45"/>
          <p:cNvSpPr txBox="1"/>
          <p:nvPr/>
        </p:nvSpPr>
        <p:spPr>
          <a:xfrm>
            <a:off x="3298225" y="1837788"/>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3" name="Google Shape;203;p45"/>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Going Beyond Digitised Prescriptions</a:t>
            </a:r>
            <a:endParaRPr b="1" i="0" sz="1200" u="none" cap="none" strike="noStrike">
              <a:solidFill>
                <a:schemeClr val="dk1"/>
              </a:solidFill>
              <a:latin typeface="Calibri"/>
              <a:ea typeface="Calibri"/>
              <a:cs typeface="Calibri"/>
              <a:sym typeface="Calibri"/>
            </a:endParaRPr>
          </a:p>
        </p:txBody>
      </p:sp>
      <p:pic>
        <p:nvPicPr>
          <p:cNvPr id="204" name="Google Shape;204;p45"/>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05" name="Google Shape;205;p45"/>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6" name="Google Shape;206;p45"/>
          <p:cNvPicPr preferRelativeResize="0"/>
          <p:nvPr/>
        </p:nvPicPr>
        <p:blipFill rotWithShape="1">
          <a:blip r:embed="rId4">
            <a:alphaModFix/>
          </a:blip>
          <a:srcRect b="0" l="15861" r="43932" t="0"/>
          <a:stretch/>
        </p:blipFill>
        <p:spPr>
          <a:xfrm>
            <a:off x="706499" y="1104900"/>
            <a:ext cx="1776950" cy="3535675"/>
          </a:xfrm>
          <a:prstGeom prst="rect">
            <a:avLst/>
          </a:prstGeom>
          <a:noFill/>
          <a:ln>
            <a:noFill/>
          </a:ln>
        </p:spPr>
      </p:pic>
      <p:pic>
        <p:nvPicPr>
          <p:cNvPr id="207" name="Google Shape;207;p45"/>
          <p:cNvPicPr preferRelativeResize="0"/>
          <p:nvPr/>
        </p:nvPicPr>
        <p:blipFill>
          <a:blip r:embed="rId5">
            <a:alphaModFix/>
          </a:blip>
          <a:stretch>
            <a:fillRect/>
          </a:stretch>
        </p:blipFill>
        <p:spPr>
          <a:xfrm>
            <a:off x="2202800" y="1104897"/>
            <a:ext cx="937600" cy="937600"/>
          </a:xfrm>
          <a:prstGeom prst="rect">
            <a:avLst/>
          </a:prstGeom>
          <a:noFill/>
          <a:ln>
            <a:noFill/>
          </a:ln>
        </p:spPr>
      </p:pic>
      <p:pic>
        <p:nvPicPr>
          <p:cNvPr id="208" name="Google Shape;208;p45"/>
          <p:cNvPicPr preferRelativeResize="0"/>
          <p:nvPr/>
        </p:nvPicPr>
        <p:blipFill>
          <a:blip r:embed="rId6">
            <a:alphaModFix/>
          </a:blip>
          <a:stretch>
            <a:fillRect/>
          </a:stretch>
        </p:blipFill>
        <p:spPr>
          <a:xfrm>
            <a:off x="6303800" y="1419589"/>
            <a:ext cx="1474146" cy="2123656"/>
          </a:xfrm>
          <a:prstGeom prst="rect">
            <a:avLst/>
          </a:prstGeom>
          <a:noFill/>
          <a:ln>
            <a:noFill/>
          </a:ln>
        </p:spPr>
      </p:pic>
      <p:pic>
        <p:nvPicPr>
          <p:cNvPr id="209" name="Google Shape;209;p45"/>
          <p:cNvPicPr preferRelativeResize="0"/>
          <p:nvPr/>
        </p:nvPicPr>
        <p:blipFill>
          <a:blip r:embed="rId6">
            <a:alphaModFix/>
          </a:blip>
          <a:stretch>
            <a:fillRect/>
          </a:stretch>
        </p:blipFill>
        <p:spPr>
          <a:xfrm>
            <a:off x="6397364" y="1524144"/>
            <a:ext cx="1474146" cy="2123656"/>
          </a:xfrm>
          <a:prstGeom prst="rect">
            <a:avLst/>
          </a:prstGeom>
          <a:noFill/>
          <a:ln>
            <a:noFill/>
          </a:ln>
        </p:spPr>
      </p:pic>
      <p:pic>
        <p:nvPicPr>
          <p:cNvPr id="210" name="Google Shape;210;p45"/>
          <p:cNvPicPr preferRelativeResize="0"/>
          <p:nvPr/>
        </p:nvPicPr>
        <p:blipFill>
          <a:blip r:embed="rId6">
            <a:alphaModFix/>
          </a:blip>
          <a:stretch>
            <a:fillRect/>
          </a:stretch>
        </p:blipFill>
        <p:spPr>
          <a:xfrm>
            <a:off x="6490927" y="1628699"/>
            <a:ext cx="1474146" cy="2123656"/>
          </a:xfrm>
          <a:prstGeom prst="rect">
            <a:avLst/>
          </a:prstGeom>
          <a:noFill/>
          <a:ln>
            <a:noFill/>
          </a:ln>
        </p:spPr>
      </p:pic>
      <p:pic>
        <p:nvPicPr>
          <p:cNvPr id="211" name="Google Shape;211;p45"/>
          <p:cNvPicPr preferRelativeResize="0"/>
          <p:nvPr/>
        </p:nvPicPr>
        <p:blipFill>
          <a:blip r:embed="rId6">
            <a:alphaModFix/>
          </a:blip>
          <a:stretch>
            <a:fillRect/>
          </a:stretch>
        </p:blipFill>
        <p:spPr>
          <a:xfrm>
            <a:off x="6584491" y="1733254"/>
            <a:ext cx="1474146" cy="2123656"/>
          </a:xfrm>
          <a:prstGeom prst="rect">
            <a:avLst/>
          </a:prstGeom>
          <a:noFill/>
          <a:ln>
            <a:noFill/>
          </a:ln>
        </p:spPr>
      </p:pic>
      <p:pic>
        <p:nvPicPr>
          <p:cNvPr id="212" name="Google Shape;212;p45"/>
          <p:cNvPicPr preferRelativeResize="0"/>
          <p:nvPr/>
        </p:nvPicPr>
        <p:blipFill rotWithShape="1">
          <a:blip r:embed="rId7">
            <a:alphaModFix/>
          </a:blip>
          <a:srcRect b="23867" l="0" r="0" t="0"/>
          <a:stretch/>
        </p:blipFill>
        <p:spPr>
          <a:xfrm>
            <a:off x="6660700" y="1858125"/>
            <a:ext cx="1574746" cy="1970425"/>
          </a:xfrm>
          <a:prstGeom prst="rect">
            <a:avLst/>
          </a:prstGeom>
          <a:noFill/>
          <a:ln>
            <a:noFill/>
          </a:ln>
        </p:spPr>
      </p:pic>
      <p:sp>
        <p:nvSpPr>
          <p:cNvPr id="213" name="Google Shape;213;p45"/>
          <p:cNvSpPr txBox="1"/>
          <p:nvPr/>
        </p:nvSpPr>
        <p:spPr>
          <a:xfrm>
            <a:off x="2940413" y="20440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Is there a way to just get the relevant prescriptions from this pile of prescriptions?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cxnSp>
        <p:nvCxnSpPr>
          <p:cNvPr id="218" name="Google Shape;218;p46"/>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19" name="Google Shape;219;p46"/>
          <p:cNvSpPr txBox="1"/>
          <p:nvPr/>
        </p:nvSpPr>
        <p:spPr>
          <a:xfrm>
            <a:off x="3298225" y="1837788"/>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0" name="Google Shape;220;p46"/>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Going Beyond Digitised Prescriptions</a:t>
            </a:r>
            <a:endParaRPr b="1" i="0" sz="1200" u="none" cap="none" strike="noStrike">
              <a:solidFill>
                <a:schemeClr val="dk1"/>
              </a:solidFill>
              <a:latin typeface="Calibri"/>
              <a:ea typeface="Calibri"/>
              <a:cs typeface="Calibri"/>
              <a:sym typeface="Calibri"/>
            </a:endParaRPr>
          </a:p>
        </p:txBody>
      </p:sp>
      <p:pic>
        <p:nvPicPr>
          <p:cNvPr id="221" name="Google Shape;221;p46"/>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22" name="Google Shape;222;p46"/>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3" name="Google Shape;223;p46"/>
          <p:cNvPicPr preferRelativeResize="0"/>
          <p:nvPr/>
        </p:nvPicPr>
        <p:blipFill rotWithShape="1">
          <a:blip r:embed="rId4">
            <a:alphaModFix/>
          </a:blip>
          <a:srcRect b="0" l="15861" r="43932" t="0"/>
          <a:stretch/>
        </p:blipFill>
        <p:spPr>
          <a:xfrm>
            <a:off x="706499" y="1104900"/>
            <a:ext cx="1776950" cy="3535675"/>
          </a:xfrm>
          <a:prstGeom prst="rect">
            <a:avLst/>
          </a:prstGeom>
          <a:noFill/>
          <a:ln>
            <a:noFill/>
          </a:ln>
        </p:spPr>
      </p:pic>
      <p:pic>
        <p:nvPicPr>
          <p:cNvPr id="224" name="Google Shape;224;p46"/>
          <p:cNvPicPr preferRelativeResize="0"/>
          <p:nvPr/>
        </p:nvPicPr>
        <p:blipFill>
          <a:blip r:embed="rId5">
            <a:alphaModFix/>
          </a:blip>
          <a:stretch>
            <a:fillRect/>
          </a:stretch>
        </p:blipFill>
        <p:spPr>
          <a:xfrm>
            <a:off x="2202800" y="1104897"/>
            <a:ext cx="937600" cy="937600"/>
          </a:xfrm>
          <a:prstGeom prst="rect">
            <a:avLst/>
          </a:prstGeom>
          <a:noFill/>
          <a:ln>
            <a:noFill/>
          </a:ln>
        </p:spPr>
      </p:pic>
      <p:pic>
        <p:nvPicPr>
          <p:cNvPr id="225" name="Google Shape;225;p46"/>
          <p:cNvPicPr preferRelativeResize="0"/>
          <p:nvPr/>
        </p:nvPicPr>
        <p:blipFill>
          <a:blip r:embed="rId6">
            <a:alphaModFix/>
          </a:blip>
          <a:stretch>
            <a:fillRect/>
          </a:stretch>
        </p:blipFill>
        <p:spPr>
          <a:xfrm>
            <a:off x="6303800" y="1419589"/>
            <a:ext cx="1474146" cy="2123656"/>
          </a:xfrm>
          <a:prstGeom prst="rect">
            <a:avLst/>
          </a:prstGeom>
          <a:noFill/>
          <a:ln>
            <a:noFill/>
          </a:ln>
        </p:spPr>
      </p:pic>
      <p:pic>
        <p:nvPicPr>
          <p:cNvPr id="226" name="Google Shape;226;p46"/>
          <p:cNvPicPr preferRelativeResize="0"/>
          <p:nvPr/>
        </p:nvPicPr>
        <p:blipFill>
          <a:blip r:embed="rId6">
            <a:alphaModFix/>
          </a:blip>
          <a:stretch>
            <a:fillRect/>
          </a:stretch>
        </p:blipFill>
        <p:spPr>
          <a:xfrm>
            <a:off x="6397364" y="1524144"/>
            <a:ext cx="1474146" cy="2123656"/>
          </a:xfrm>
          <a:prstGeom prst="rect">
            <a:avLst/>
          </a:prstGeom>
          <a:noFill/>
          <a:ln>
            <a:noFill/>
          </a:ln>
        </p:spPr>
      </p:pic>
      <p:pic>
        <p:nvPicPr>
          <p:cNvPr id="227" name="Google Shape;227;p46"/>
          <p:cNvPicPr preferRelativeResize="0"/>
          <p:nvPr/>
        </p:nvPicPr>
        <p:blipFill>
          <a:blip r:embed="rId6">
            <a:alphaModFix/>
          </a:blip>
          <a:stretch>
            <a:fillRect/>
          </a:stretch>
        </p:blipFill>
        <p:spPr>
          <a:xfrm>
            <a:off x="6490927" y="1628699"/>
            <a:ext cx="1474146" cy="2123656"/>
          </a:xfrm>
          <a:prstGeom prst="rect">
            <a:avLst/>
          </a:prstGeom>
          <a:noFill/>
          <a:ln>
            <a:noFill/>
          </a:ln>
        </p:spPr>
      </p:pic>
      <p:pic>
        <p:nvPicPr>
          <p:cNvPr id="228" name="Google Shape;228;p46"/>
          <p:cNvPicPr preferRelativeResize="0"/>
          <p:nvPr/>
        </p:nvPicPr>
        <p:blipFill>
          <a:blip r:embed="rId6">
            <a:alphaModFix/>
          </a:blip>
          <a:stretch>
            <a:fillRect/>
          </a:stretch>
        </p:blipFill>
        <p:spPr>
          <a:xfrm>
            <a:off x="6584491" y="1733254"/>
            <a:ext cx="1474146" cy="2123656"/>
          </a:xfrm>
          <a:prstGeom prst="rect">
            <a:avLst/>
          </a:prstGeom>
          <a:noFill/>
          <a:ln>
            <a:noFill/>
          </a:ln>
        </p:spPr>
      </p:pic>
      <p:pic>
        <p:nvPicPr>
          <p:cNvPr id="229" name="Google Shape;229;p46"/>
          <p:cNvPicPr preferRelativeResize="0"/>
          <p:nvPr/>
        </p:nvPicPr>
        <p:blipFill rotWithShape="1">
          <a:blip r:embed="rId7">
            <a:alphaModFix/>
          </a:blip>
          <a:srcRect b="23867" l="0" r="0" t="0"/>
          <a:stretch/>
        </p:blipFill>
        <p:spPr>
          <a:xfrm>
            <a:off x="6660700" y="1858125"/>
            <a:ext cx="1574746" cy="1970425"/>
          </a:xfrm>
          <a:prstGeom prst="rect">
            <a:avLst/>
          </a:prstGeom>
          <a:noFill/>
          <a:ln>
            <a:noFill/>
          </a:ln>
        </p:spPr>
      </p:pic>
      <p:sp>
        <p:nvSpPr>
          <p:cNvPr id="230" name="Google Shape;230;p46"/>
          <p:cNvSpPr txBox="1"/>
          <p:nvPr/>
        </p:nvSpPr>
        <p:spPr>
          <a:xfrm>
            <a:off x="2940413" y="20440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Is there a way to just create prescriptions with ease?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cxnSp>
        <p:nvCxnSpPr>
          <p:cNvPr id="235" name="Google Shape;235;p47"/>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36" name="Google Shape;236;p47"/>
          <p:cNvSpPr txBox="1"/>
          <p:nvPr/>
        </p:nvSpPr>
        <p:spPr>
          <a:xfrm>
            <a:off x="3298225" y="1837788"/>
            <a:ext cx="20898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37" name="Google Shape;237;p47"/>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Going Beyond Digitised Prescriptions</a:t>
            </a:r>
            <a:endParaRPr b="1" i="0" sz="1200" u="none" cap="none" strike="noStrike">
              <a:solidFill>
                <a:schemeClr val="dk1"/>
              </a:solidFill>
              <a:latin typeface="Calibri"/>
              <a:ea typeface="Calibri"/>
              <a:cs typeface="Calibri"/>
              <a:sym typeface="Calibri"/>
            </a:endParaRPr>
          </a:p>
        </p:txBody>
      </p:sp>
      <p:pic>
        <p:nvPicPr>
          <p:cNvPr id="238" name="Google Shape;238;p47"/>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39" name="Google Shape;239;p47"/>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0" name="Google Shape;240;p47"/>
          <p:cNvPicPr preferRelativeResize="0"/>
          <p:nvPr/>
        </p:nvPicPr>
        <p:blipFill rotWithShape="1">
          <a:blip r:embed="rId4">
            <a:alphaModFix/>
          </a:blip>
          <a:srcRect b="0" l="15861" r="43932" t="0"/>
          <a:stretch/>
        </p:blipFill>
        <p:spPr>
          <a:xfrm>
            <a:off x="706499" y="1104900"/>
            <a:ext cx="1776950" cy="3535675"/>
          </a:xfrm>
          <a:prstGeom prst="rect">
            <a:avLst/>
          </a:prstGeom>
          <a:noFill/>
          <a:ln>
            <a:noFill/>
          </a:ln>
        </p:spPr>
      </p:pic>
      <p:pic>
        <p:nvPicPr>
          <p:cNvPr id="241" name="Google Shape;241;p47"/>
          <p:cNvPicPr preferRelativeResize="0"/>
          <p:nvPr/>
        </p:nvPicPr>
        <p:blipFill>
          <a:blip r:embed="rId5">
            <a:alphaModFix/>
          </a:blip>
          <a:stretch>
            <a:fillRect/>
          </a:stretch>
        </p:blipFill>
        <p:spPr>
          <a:xfrm>
            <a:off x="2202800" y="1104897"/>
            <a:ext cx="937600" cy="937600"/>
          </a:xfrm>
          <a:prstGeom prst="rect">
            <a:avLst/>
          </a:prstGeom>
          <a:noFill/>
          <a:ln>
            <a:noFill/>
          </a:ln>
        </p:spPr>
      </p:pic>
      <p:pic>
        <p:nvPicPr>
          <p:cNvPr id="242" name="Google Shape;242;p47"/>
          <p:cNvPicPr preferRelativeResize="0"/>
          <p:nvPr/>
        </p:nvPicPr>
        <p:blipFill>
          <a:blip r:embed="rId6">
            <a:alphaModFix/>
          </a:blip>
          <a:stretch>
            <a:fillRect/>
          </a:stretch>
        </p:blipFill>
        <p:spPr>
          <a:xfrm>
            <a:off x="6303800" y="1419589"/>
            <a:ext cx="1474146" cy="2123656"/>
          </a:xfrm>
          <a:prstGeom prst="rect">
            <a:avLst/>
          </a:prstGeom>
          <a:noFill/>
          <a:ln>
            <a:noFill/>
          </a:ln>
        </p:spPr>
      </p:pic>
      <p:pic>
        <p:nvPicPr>
          <p:cNvPr id="243" name="Google Shape;243;p47"/>
          <p:cNvPicPr preferRelativeResize="0"/>
          <p:nvPr/>
        </p:nvPicPr>
        <p:blipFill>
          <a:blip r:embed="rId6">
            <a:alphaModFix/>
          </a:blip>
          <a:stretch>
            <a:fillRect/>
          </a:stretch>
        </p:blipFill>
        <p:spPr>
          <a:xfrm>
            <a:off x="6397364" y="1524144"/>
            <a:ext cx="1474146" cy="2123656"/>
          </a:xfrm>
          <a:prstGeom prst="rect">
            <a:avLst/>
          </a:prstGeom>
          <a:noFill/>
          <a:ln>
            <a:noFill/>
          </a:ln>
        </p:spPr>
      </p:pic>
      <p:pic>
        <p:nvPicPr>
          <p:cNvPr id="244" name="Google Shape;244;p47"/>
          <p:cNvPicPr preferRelativeResize="0"/>
          <p:nvPr/>
        </p:nvPicPr>
        <p:blipFill>
          <a:blip r:embed="rId6">
            <a:alphaModFix/>
          </a:blip>
          <a:stretch>
            <a:fillRect/>
          </a:stretch>
        </p:blipFill>
        <p:spPr>
          <a:xfrm>
            <a:off x="6490927" y="1628699"/>
            <a:ext cx="1474146" cy="2123656"/>
          </a:xfrm>
          <a:prstGeom prst="rect">
            <a:avLst/>
          </a:prstGeom>
          <a:noFill/>
          <a:ln>
            <a:noFill/>
          </a:ln>
        </p:spPr>
      </p:pic>
      <p:pic>
        <p:nvPicPr>
          <p:cNvPr id="245" name="Google Shape;245;p47"/>
          <p:cNvPicPr preferRelativeResize="0"/>
          <p:nvPr/>
        </p:nvPicPr>
        <p:blipFill>
          <a:blip r:embed="rId6">
            <a:alphaModFix/>
          </a:blip>
          <a:stretch>
            <a:fillRect/>
          </a:stretch>
        </p:blipFill>
        <p:spPr>
          <a:xfrm>
            <a:off x="6584491" y="1733254"/>
            <a:ext cx="1474146" cy="2123656"/>
          </a:xfrm>
          <a:prstGeom prst="rect">
            <a:avLst/>
          </a:prstGeom>
          <a:noFill/>
          <a:ln>
            <a:noFill/>
          </a:ln>
        </p:spPr>
      </p:pic>
      <p:pic>
        <p:nvPicPr>
          <p:cNvPr id="246" name="Google Shape;246;p47"/>
          <p:cNvPicPr preferRelativeResize="0"/>
          <p:nvPr/>
        </p:nvPicPr>
        <p:blipFill rotWithShape="1">
          <a:blip r:embed="rId7">
            <a:alphaModFix/>
          </a:blip>
          <a:srcRect b="23867" l="0" r="0" t="0"/>
          <a:stretch/>
        </p:blipFill>
        <p:spPr>
          <a:xfrm>
            <a:off x="6660700" y="1858125"/>
            <a:ext cx="1574746" cy="1970425"/>
          </a:xfrm>
          <a:prstGeom prst="rect">
            <a:avLst/>
          </a:prstGeom>
          <a:noFill/>
          <a:ln>
            <a:noFill/>
          </a:ln>
        </p:spPr>
      </p:pic>
      <p:sp>
        <p:nvSpPr>
          <p:cNvPr id="247" name="Google Shape;247;p47"/>
          <p:cNvSpPr txBox="1"/>
          <p:nvPr/>
        </p:nvSpPr>
        <p:spPr>
          <a:xfrm>
            <a:off x="2940413" y="20440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How to create personalised Prescriptions</a:t>
            </a:r>
            <a:r>
              <a:rPr lang="en-GB" sz="1800">
                <a:solidFill>
                  <a:schemeClr val="dk2"/>
                </a:solidFil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8"/>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53" name="Google Shape;253;p48"/>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marR="0" rtl="0" algn="l">
              <a:lnSpc>
                <a:spcPct val="128000"/>
              </a:lnSpc>
              <a:spcBef>
                <a:spcPts val="0"/>
              </a:spcBef>
              <a:spcAft>
                <a:spcPts val="0"/>
              </a:spcAft>
              <a:buClr>
                <a:srgbClr val="000000"/>
              </a:buClr>
              <a:buSzPts val="2200"/>
              <a:buFont typeface="Arial"/>
              <a:buNone/>
            </a:pPr>
            <a:r>
              <a:rPr b="1" lang="en-GB" sz="1200">
                <a:solidFill>
                  <a:schemeClr val="dk1"/>
                </a:solidFill>
                <a:latin typeface="Poppins"/>
                <a:ea typeface="Poppins"/>
                <a:cs typeface="Poppins"/>
                <a:sym typeface="Poppins"/>
              </a:rPr>
              <a:t>            Rx.AI for Doctors</a:t>
            </a:r>
            <a:endParaRPr b="1" i="0" sz="1200" u="none" cap="none" strike="noStrike">
              <a:solidFill>
                <a:schemeClr val="dk1"/>
              </a:solidFill>
              <a:latin typeface="Calibri"/>
              <a:ea typeface="Calibri"/>
              <a:cs typeface="Calibri"/>
              <a:sym typeface="Calibri"/>
            </a:endParaRPr>
          </a:p>
        </p:txBody>
      </p:sp>
      <p:pic>
        <p:nvPicPr>
          <p:cNvPr id="254" name="Google Shape;254;p48"/>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55" name="Google Shape;255;p48"/>
          <p:cNvSpPr/>
          <p:nvPr/>
        </p:nvSpPr>
        <p:spPr>
          <a:xfrm>
            <a:off x="3839850" y="4469375"/>
            <a:ext cx="16194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48"/>
          <p:cNvSpPr txBox="1"/>
          <p:nvPr/>
        </p:nvSpPr>
        <p:spPr>
          <a:xfrm>
            <a:off x="1072046" y="2342668"/>
            <a:ext cx="6999900" cy="572700"/>
          </a:xfrm>
          <a:prstGeom prst="rect">
            <a:avLst/>
          </a:prstGeom>
          <a:noFill/>
          <a:ln>
            <a:noFill/>
          </a:ln>
        </p:spPr>
        <p:txBody>
          <a:bodyPr anchorCtr="0" anchor="t" bIns="68575" lIns="68575" spcFirstLastPara="1" rIns="68575" wrap="square" tIns="68575">
            <a:normAutofit/>
          </a:bodyPr>
          <a:lstStyle/>
          <a:p>
            <a:pPr indent="457200" lvl="0" marL="1371600" rtl="0" algn="l">
              <a:lnSpc>
                <a:spcPct val="90000"/>
              </a:lnSpc>
              <a:spcBef>
                <a:spcPts val="700"/>
              </a:spcBef>
              <a:spcAft>
                <a:spcPts val="0"/>
              </a:spcAft>
              <a:buNone/>
            </a:pPr>
            <a:r>
              <a:rPr b="1" lang="en-GB" sz="2800">
                <a:latin typeface="Open Sans"/>
                <a:ea typeface="Open Sans"/>
                <a:cs typeface="Open Sans"/>
                <a:sym typeface="Open Sans"/>
              </a:rPr>
              <a:t>      Demo </a:t>
            </a:r>
            <a:r>
              <a:rPr b="1" lang="en-GB" sz="2800">
                <a:solidFill>
                  <a:srgbClr val="90C44E"/>
                </a:solidFill>
                <a:latin typeface="Open Sans"/>
                <a:ea typeface="Open Sans"/>
                <a:cs typeface="Open Sans"/>
                <a:sym typeface="Open Sans"/>
              </a:rPr>
              <a:t>Time!</a:t>
            </a:r>
            <a:endParaRPr sz="2800">
              <a:solidFill>
                <a:srgbClr val="82CE3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cxnSp>
        <p:nvCxnSpPr>
          <p:cNvPr id="261" name="Google Shape;261;p49"/>
          <p:cNvCxnSpPr/>
          <p:nvPr/>
        </p:nvCxnSpPr>
        <p:spPr>
          <a:xfrm flipH="1" rot="10800000">
            <a:off x="0" y="491288"/>
            <a:ext cx="1006500" cy="10800"/>
          </a:xfrm>
          <a:prstGeom prst="straightConnector1">
            <a:avLst/>
          </a:prstGeom>
          <a:noFill/>
          <a:ln cap="flat" cmpd="sng" w="114300">
            <a:solidFill>
              <a:srgbClr val="82CE32"/>
            </a:solidFill>
            <a:prstDash val="solid"/>
            <a:round/>
            <a:headEnd len="sm" w="sm" type="none"/>
            <a:tailEnd len="sm" w="sm" type="none"/>
          </a:ln>
        </p:spPr>
      </p:cxnSp>
      <p:sp>
        <p:nvSpPr>
          <p:cNvPr id="262" name="Google Shape;262;p49"/>
          <p:cNvSpPr/>
          <p:nvPr/>
        </p:nvSpPr>
        <p:spPr>
          <a:xfrm>
            <a:off x="706497" y="301400"/>
            <a:ext cx="3713100" cy="390600"/>
          </a:xfrm>
          <a:prstGeom prst="rect">
            <a:avLst/>
          </a:prstGeom>
          <a:noFill/>
          <a:ln>
            <a:noFill/>
          </a:ln>
        </p:spPr>
        <p:txBody>
          <a:bodyPr anchorCtr="0" anchor="ctr" bIns="0" lIns="0" spcFirstLastPara="1" rIns="0" wrap="square" tIns="0">
            <a:noAutofit/>
          </a:bodyPr>
          <a:lstStyle/>
          <a:p>
            <a:pPr indent="0" lvl="0" marL="0" rtl="0" algn="l">
              <a:lnSpc>
                <a:spcPct val="128000"/>
              </a:lnSpc>
              <a:spcBef>
                <a:spcPts val="0"/>
              </a:spcBef>
              <a:spcAft>
                <a:spcPts val="0"/>
              </a:spcAft>
              <a:buClr>
                <a:schemeClr val="dk1"/>
              </a:buClr>
              <a:buSzPts val="2200"/>
              <a:buFont typeface="Arial"/>
              <a:buNone/>
            </a:pPr>
            <a:r>
              <a:rPr b="1" lang="en-GB" sz="1200">
                <a:solidFill>
                  <a:schemeClr val="dk1"/>
                </a:solidFill>
                <a:latin typeface="Poppins"/>
                <a:ea typeface="Poppins"/>
                <a:cs typeface="Poppins"/>
                <a:sym typeface="Poppins"/>
              </a:rPr>
              <a:t>            Rx.AI for Doctors</a:t>
            </a:r>
            <a:endParaRPr b="1" sz="1200">
              <a:solidFill>
                <a:schemeClr val="dk1"/>
              </a:solidFill>
              <a:latin typeface="Poppins"/>
              <a:ea typeface="Poppins"/>
              <a:cs typeface="Poppins"/>
              <a:sym typeface="Poppins"/>
            </a:endParaRPr>
          </a:p>
        </p:txBody>
      </p:sp>
      <p:pic>
        <p:nvPicPr>
          <p:cNvPr id="263" name="Google Shape;263;p49"/>
          <p:cNvPicPr preferRelativeResize="0"/>
          <p:nvPr/>
        </p:nvPicPr>
        <p:blipFill rotWithShape="1">
          <a:blip r:embed="rId3">
            <a:alphaModFix/>
          </a:blip>
          <a:srcRect b="16980" l="12337" r="15220" t="22483"/>
          <a:stretch/>
        </p:blipFill>
        <p:spPr>
          <a:xfrm>
            <a:off x="3611075" y="4469375"/>
            <a:ext cx="1776951" cy="593950"/>
          </a:xfrm>
          <a:prstGeom prst="rect">
            <a:avLst/>
          </a:prstGeom>
          <a:noFill/>
          <a:ln>
            <a:noFill/>
          </a:ln>
        </p:spPr>
      </p:pic>
      <p:sp>
        <p:nvSpPr>
          <p:cNvPr id="264" name="Google Shape;264;p49"/>
          <p:cNvSpPr/>
          <p:nvPr/>
        </p:nvSpPr>
        <p:spPr>
          <a:xfrm>
            <a:off x="4504650" y="4469375"/>
            <a:ext cx="9546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49"/>
          <p:cNvPicPr preferRelativeResize="0"/>
          <p:nvPr/>
        </p:nvPicPr>
        <p:blipFill rotWithShape="1">
          <a:blip r:embed="rId4">
            <a:alphaModFix/>
          </a:blip>
          <a:srcRect b="0" l="15861" r="43932" t="0"/>
          <a:stretch/>
        </p:blipFill>
        <p:spPr>
          <a:xfrm>
            <a:off x="706499" y="952500"/>
            <a:ext cx="1776950" cy="3535675"/>
          </a:xfrm>
          <a:prstGeom prst="rect">
            <a:avLst/>
          </a:prstGeom>
          <a:noFill/>
          <a:ln>
            <a:noFill/>
          </a:ln>
        </p:spPr>
      </p:pic>
      <p:sp>
        <p:nvSpPr>
          <p:cNvPr id="266" name="Google Shape;266;p49"/>
          <p:cNvSpPr/>
          <p:nvPr/>
        </p:nvSpPr>
        <p:spPr>
          <a:xfrm>
            <a:off x="1117675" y="4249978"/>
            <a:ext cx="954600" cy="390600"/>
          </a:xfrm>
          <a:prstGeom prst="rect">
            <a:avLst/>
          </a:prstGeom>
          <a:noFill/>
          <a:ln>
            <a:noFill/>
          </a:ln>
        </p:spPr>
        <p:txBody>
          <a:bodyPr anchorCtr="0" anchor="ctr" bIns="0" lIns="0" spcFirstLastPara="1" rIns="0" wrap="square" tIns="0">
            <a:noAutofit/>
          </a:bodyPr>
          <a:lstStyle/>
          <a:p>
            <a:pPr indent="0" lvl="0" marL="0" marR="0" rtl="0" algn="ctr">
              <a:lnSpc>
                <a:spcPct val="128000"/>
              </a:lnSpc>
              <a:spcBef>
                <a:spcPts val="0"/>
              </a:spcBef>
              <a:spcAft>
                <a:spcPts val="0"/>
              </a:spcAft>
              <a:buClr>
                <a:srgbClr val="000000"/>
              </a:buClr>
              <a:buSzPts val="2200"/>
              <a:buFont typeface="Arial"/>
              <a:buNone/>
            </a:pPr>
            <a:r>
              <a:rPr b="1" lang="en-GB" sz="1200">
                <a:latin typeface="Poppins"/>
                <a:ea typeface="Poppins"/>
                <a:cs typeface="Poppins"/>
                <a:sym typeface="Poppins"/>
              </a:rPr>
              <a:t>Doctor</a:t>
            </a:r>
            <a:br>
              <a:rPr b="1" lang="en-GB" sz="1200">
                <a:solidFill>
                  <a:srgbClr val="000000"/>
                </a:solidFill>
                <a:latin typeface="Poppins"/>
                <a:ea typeface="Poppins"/>
                <a:cs typeface="Poppins"/>
                <a:sym typeface="Poppins"/>
              </a:rPr>
            </a:br>
            <a:r>
              <a:rPr b="1" lang="en-GB" sz="1200">
                <a:latin typeface="Poppins"/>
                <a:ea typeface="Poppins"/>
                <a:cs typeface="Poppins"/>
                <a:sym typeface="Poppins"/>
              </a:rPr>
              <a:t>Happy</a:t>
            </a:r>
            <a:endParaRPr b="1" i="0" sz="1200" u="none" cap="none" strike="noStrike">
              <a:solidFill>
                <a:srgbClr val="000000"/>
              </a:solidFill>
              <a:latin typeface="Calibri"/>
              <a:ea typeface="Calibri"/>
              <a:cs typeface="Calibri"/>
              <a:sym typeface="Calibri"/>
            </a:endParaRPr>
          </a:p>
        </p:txBody>
      </p:sp>
      <p:cxnSp>
        <p:nvCxnSpPr>
          <p:cNvPr id="267" name="Google Shape;267;p49"/>
          <p:cNvCxnSpPr>
            <a:stCxn id="268" idx="6"/>
            <a:endCxn id="269" idx="2"/>
          </p:cNvCxnSpPr>
          <p:nvPr/>
        </p:nvCxnSpPr>
        <p:spPr>
          <a:xfrm flipH="1" rot="10800000">
            <a:off x="5998275" y="2442903"/>
            <a:ext cx="1328700" cy="900"/>
          </a:xfrm>
          <a:prstGeom prst="straightConnector1">
            <a:avLst/>
          </a:prstGeom>
          <a:noFill/>
          <a:ln cap="flat" cmpd="sng" w="9525">
            <a:solidFill>
              <a:srgbClr val="BDC1C6"/>
            </a:solidFill>
            <a:prstDash val="solid"/>
            <a:round/>
            <a:headEnd len="med" w="med" type="none"/>
            <a:tailEnd len="med" w="med" type="none"/>
          </a:ln>
        </p:spPr>
      </p:cxnSp>
      <p:sp>
        <p:nvSpPr>
          <p:cNvPr id="270" name="Google Shape;270;p49"/>
          <p:cNvSpPr txBox="1"/>
          <p:nvPr/>
        </p:nvSpPr>
        <p:spPr>
          <a:xfrm>
            <a:off x="4834788" y="2796999"/>
            <a:ext cx="1808700" cy="3906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Prescription Organiser</a:t>
            </a:r>
            <a:endParaRPr b="1" sz="1000">
              <a:solidFill>
                <a:srgbClr val="434343"/>
              </a:solidFill>
              <a:latin typeface="Poppins"/>
              <a:ea typeface="Poppins"/>
              <a:cs typeface="Poppins"/>
              <a:sym typeface="Poppins"/>
            </a:endParaRPr>
          </a:p>
        </p:txBody>
      </p:sp>
      <p:sp>
        <p:nvSpPr>
          <p:cNvPr id="269" name="Google Shape;269;p49"/>
          <p:cNvSpPr/>
          <p:nvPr/>
        </p:nvSpPr>
        <p:spPr>
          <a:xfrm>
            <a:off x="7326845" y="2156700"/>
            <a:ext cx="5478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271" name="Google Shape;271;p49"/>
          <p:cNvPicPr preferRelativeResize="0"/>
          <p:nvPr/>
        </p:nvPicPr>
        <p:blipFill>
          <a:blip r:embed="rId5">
            <a:alphaModFix/>
          </a:blip>
          <a:stretch>
            <a:fillRect/>
          </a:stretch>
        </p:blipFill>
        <p:spPr>
          <a:xfrm>
            <a:off x="7458720" y="2290454"/>
            <a:ext cx="283577" cy="305188"/>
          </a:xfrm>
          <a:prstGeom prst="rect">
            <a:avLst/>
          </a:prstGeom>
          <a:noFill/>
          <a:ln>
            <a:noFill/>
          </a:ln>
        </p:spPr>
      </p:pic>
      <p:sp>
        <p:nvSpPr>
          <p:cNvPr id="272" name="Google Shape;272;p49"/>
          <p:cNvSpPr txBox="1"/>
          <p:nvPr/>
        </p:nvSpPr>
        <p:spPr>
          <a:xfrm>
            <a:off x="6408252" y="2797000"/>
            <a:ext cx="2376300" cy="3906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Voice Assisted Prescription Maker</a:t>
            </a:r>
            <a:endParaRPr b="1" sz="1000">
              <a:solidFill>
                <a:srgbClr val="434343"/>
              </a:solidFill>
              <a:latin typeface="Poppins"/>
              <a:ea typeface="Poppins"/>
              <a:cs typeface="Poppins"/>
              <a:sym typeface="Poppins"/>
            </a:endParaRPr>
          </a:p>
        </p:txBody>
      </p:sp>
      <p:cxnSp>
        <p:nvCxnSpPr>
          <p:cNvPr id="273" name="Google Shape;273;p49"/>
          <p:cNvCxnSpPr>
            <a:endCxn id="268" idx="2"/>
          </p:cNvCxnSpPr>
          <p:nvPr/>
        </p:nvCxnSpPr>
        <p:spPr>
          <a:xfrm flipH="1" rot="10800000">
            <a:off x="3975536" y="2443803"/>
            <a:ext cx="1475100" cy="3300"/>
          </a:xfrm>
          <a:prstGeom prst="straightConnector1">
            <a:avLst/>
          </a:prstGeom>
          <a:noFill/>
          <a:ln cap="flat" cmpd="sng" w="9525">
            <a:solidFill>
              <a:srgbClr val="BDC1C6"/>
            </a:solidFill>
            <a:prstDash val="solid"/>
            <a:round/>
            <a:headEnd len="med" w="med" type="none"/>
            <a:tailEnd len="med" w="med" type="none"/>
          </a:ln>
        </p:spPr>
      </p:cxnSp>
      <p:grpSp>
        <p:nvGrpSpPr>
          <p:cNvPr id="274" name="Google Shape;274;p49"/>
          <p:cNvGrpSpPr/>
          <p:nvPr/>
        </p:nvGrpSpPr>
        <p:grpSpPr>
          <a:xfrm>
            <a:off x="5450636" y="2162607"/>
            <a:ext cx="547639" cy="562391"/>
            <a:chOff x="2505875" y="2100850"/>
            <a:chExt cx="516300" cy="572700"/>
          </a:xfrm>
        </p:grpSpPr>
        <p:sp>
          <p:nvSpPr>
            <p:cNvPr id="268" name="Google Shape;268;p49"/>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275" name="Google Shape;275;p49"/>
            <p:cNvPicPr preferRelativeResize="0"/>
            <p:nvPr/>
          </p:nvPicPr>
          <p:blipFill>
            <a:blip r:embed="rId6">
              <a:alphaModFix/>
            </a:blip>
            <a:stretch>
              <a:fillRect/>
            </a:stretch>
          </p:blipFill>
          <p:spPr>
            <a:xfrm>
              <a:off x="2611317" y="2231987"/>
              <a:ext cx="286874" cy="305091"/>
            </a:xfrm>
            <a:prstGeom prst="rect">
              <a:avLst/>
            </a:prstGeom>
            <a:noFill/>
            <a:ln>
              <a:noFill/>
            </a:ln>
          </p:spPr>
        </p:pic>
      </p:grpSp>
      <p:sp>
        <p:nvSpPr>
          <p:cNvPr id="276" name="Google Shape;276;p49"/>
          <p:cNvSpPr txBox="1"/>
          <p:nvPr/>
        </p:nvSpPr>
        <p:spPr>
          <a:xfrm>
            <a:off x="3167825" y="2796999"/>
            <a:ext cx="1808700" cy="390600"/>
          </a:xfrm>
          <a:prstGeom prst="rect">
            <a:avLst/>
          </a:prstGeom>
          <a:noFill/>
          <a:ln>
            <a:noFill/>
          </a:ln>
        </p:spPr>
        <p:txBody>
          <a:bodyPr anchorCtr="0" anchor="ctr" bIns="243825" lIns="243825" spcFirstLastPara="1" rIns="243825" wrap="square" tIns="243825">
            <a:noAutofit/>
          </a:bodyPr>
          <a:lstStyle/>
          <a:p>
            <a:pPr indent="0" lvl="0" marL="0" rtl="0" algn="ctr">
              <a:spcBef>
                <a:spcPts val="0"/>
              </a:spcBef>
              <a:spcAft>
                <a:spcPts val="0"/>
              </a:spcAft>
              <a:buNone/>
            </a:pPr>
            <a:r>
              <a:rPr b="1" lang="en-GB" sz="1000">
                <a:solidFill>
                  <a:srgbClr val="434343"/>
                </a:solidFill>
                <a:latin typeface="Poppins"/>
                <a:ea typeface="Poppins"/>
                <a:cs typeface="Poppins"/>
                <a:sym typeface="Poppins"/>
              </a:rPr>
              <a:t>Patient</a:t>
            </a:r>
            <a:br>
              <a:rPr b="1" lang="en-GB" sz="1000">
                <a:solidFill>
                  <a:srgbClr val="434343"/>
                </a:solidFill>
                <a:latin typeface="Poppins"/>
                <a:ea typeface="Poppins"/>
                <a:cs typeface="Poppins"/>
                <a:sym typeface="Poppins"/>
              </a:rPr>
            </a:br>
            <a:r>
              <a:rPr b="1" lang="en-GB" sz="1000">
                <a:solidFill>
                  <a:srgbClr val="434343"/>
                </a:solidFill>
                <a:latin typeface="Poppins"/>
                <a:ea typeface="Poppins"/>
                <a:cs typeface="Poppins"/>
                <a:sym typeface="Poppins"/>
              </a:rPr>
              <a:t>Profiler</a:t>
            </a:r>
            <a:endParaRPr b="1" sz="1000">
              <a:solidFill>
                <a:srgbClr val="434343"/>
              </a:solidFill>
              <a:latin typeface="Poppins"/>
              <a:ea typeface="Poppins"/>
              <a:cs typeface="Poppins"/>
              <a:sym typeface="Poppins"/>
            </a:endParaRPr>
          </a:p>
        </p:txBody>
      </p:sp>
      <p:grpSp>
        <p:nvGrpSpPr>
          <p:cNvPr id="277" name="Google Shape;277;p49"/>
          <p:cNvGrpSpPr/>
          <p:nvPr/>
        </p:nvGrpSpPr>
        <p:grpSpPr>
          <a:xfrm>
            <a:off x="3783673" y="2162607"/>
            <a:ext cx="547639" cy="562391"/>
            <a:chOff x="2505875" y="2100850"/>
            <a:chExt cx="516300" cy="572700"/>
          </a:xfrm>
        </p:grpSpPr>
        <p:sp>
          <p:nvSpPr>
            <p:cNvPr id="278" name="Google Shape;278;p49"/>
            <p:cNvSpPr/>
            <p:nvPr/>
          </p:nvSpPr>
          <p:spPr>
            <a:xfrm>
              <a:off x="2505875" y="2100850"/>
              <a:ext cx="516300" cy="572700"/>
            </a:xfrm>
            <a:prstGeom prst="ellipse">
              <a:avLst/>
            </a:prstGeom>
            <a:solidFill>
              <a:srgbClr val="82CE32"/>
            </a:solidFill>
            <a:ln>
              <a:noFill/>
            </a:ln>
          </p:spPr>
          <p:txBody>
            <a:bodyPr anchorCtr="0" anchor="ctr" bIns="243825" lIns="243825" spcFirstLastPara="1" rIns="243825" wrap="square" tIns="243825">
              <a:noAutofit/>
            </a:bodyPr>
            <a:lstStyle/>
            <a:p>
              <a:pPr indent="0" lvl="0" marL="0" rtl="0" algn="l">
                <a:spcBef>
                  <a:spcPts val="0"/>
                </a:spcBef>
                <a:spcAft>
                  <a:spcPts val="0"/>
                </a:spcAft>
                <a:buNone/>
              </a:pPr>
              <a:r>
                <a:t/>
              </a:r>
              <a:endParaRPr/>
            </a:p>
          </p:txBody>
        </p:sp>
        <p:pic>
          <p:nvPicPr>
            <p:cNvPr id="279" name="Google Shape;279;p49"/>
            <p:cNvPicPr preferRelativeResize="0"/>
            <p:nvPr/>
          </p:nvPicPr>
          <p:blipFill>
            <a:blip r:embed="rId6">
              <a:alphaModFix/>
            </a:blip>
            <a:stretch>
              <a:fillRect/>
            </a:stretch>
          </p:blipFill>
          <p:spPr>
            <a:xfrm>
              <a:off x="2611317" y="2231987"/>
              <a:ext cx="286874" cy="30509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73737"/>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